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2" r:id="rId13"/>
    <p:sldId id="266" r:id="rId14"/>
    <p:sldId id="267" r:id="rId15"/>
    <p:sldId id="270" r:id="rId16"/>
    <p:sldId id="268" r:id="rId17"/>
    <p:sldId id="269" r:id="rId18"/>
    <p:sldId id="271" r:id="rId19"/>
    <p:sldId id="272" r:id="rId20"/>
    <p:sldId id="273" r:id="rId21"/>
    <p:sldId id="274" r:id="rId22"/>
    <p:sldId id="281" r:id="rId23"/>
    <p:sldId id="275" r:id="rId24"/>
    <p:sldId id="276" r:id="rId25"/>
    <p:sldId id="27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121EBC-479C-45A1-AE80-6CB7BAB61D23}">
          <p14:sldIdLst>
            <p14:sldId id="256"/>
            <p14:sldId id="280"/>
          </p14:sldIdLst>
        </p14:section>
        <p14:section name="Background" id="{0F9C28CD-3CEF-4C49-947E-76750ACDF3BA}">
          <p14:sldIdLst>
            <p14:sldId id="257"/>
            <p14:sldId id="258"/>
            <p14:sldId id="259"/>
          </p14:sldIdLst>
        </p14:section>
        <p14:section name="Tech Solution" id="{E607D669-F4ED-46F6-AD63-FA7B6FF81CB8}">
          <p14:sldIdLst>
            <p14:sldId id="260"/>
            <p14:sldId id="261"/>
            <p14:sldId id="262"/>
            <p14:sldId id="263"/>
            <p14:sldId id="264"/>
          </p14:sldIdLst>
        </p14:section>
        <p14:section name="AI Fine-tuning" id="{BAAA388B-6762-41F4-8657-274DF4EF6374}">
          <p14:sldIdLst>
            <p14:sldId id="265"/>
            <p14:sldId id="282"/>
          </p14:sldIdLst>
        </p14:section>
        <p14:section name="Concern" id="{0444EA01-A217-46B1-B162-01E121E09752}">
          <p14:sldIdLst>
            <p14:sldId id="266"/>
          </p14:sldIdLst>
        </p14:section>
        <p14:section name="Timeline" id="{A9F86F00-D60D-4D30-9D06-1D168C076B28}">
          <p14:sldIdLst>
            <p14:sldId id="267"/>
          </p14:sldIdLst>
        </p14:section>
        <p14:section name="Budget" id="{C70A5FD8-8C19-4CC0-8432-378CFDC3932C}">
          <p14:sldIdLst>
            <p14:sldId id="270"/>
          </p14:sldIdLst>
        </p14:section>
        <p14:section name="Expectation &amp; Success Metrics" id="{C047EB21-ACA7-4EA7-AEEC-C5E6F64C9CA0}">
          <p14:sldIdLst>
            <p14:sldId id="268"/>
            <p14:sldId id="269"/>
            <p14:sldId id="271"/>
            <p14:sldId id="272"/>
          </p14:sldIdLst>
        </p14:section>
        <p14:section name="Demo" id="{8B6D46DB-A0CF-4A06-B15E-702EB89F855A}">
          <p14:sldIdLst>
            <p14:sldId id="273"/>
          </p14:sldIdLst>
        </p14:section>
        <p14:section name="QA" id="{659715FE-DB81-491A-88DC-798F9C03E396}">
          <p14:sldIdLst>
            <p14:sldId id="274"/>
            <p14:sldId id="281"/>
            <p14:sldId id="275"/>
          </p14:sldIdLst>
        </p14:section>
        <p14:section name="Appendix" id="{58E8D879-0A52-45B7-975A-3ECA07F07663}">
          <p14:sldIdLst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E5F"/>
    <a:srgbClr val="D4E9F7"/>
    <a:srgbClr val="75B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57" autoAdjust="0"/>
    <p:restoredTop sz="94752"/>
  </p:normalViewPr>
  <p:slideViewPr>
    <p:cSldViewPr snapToGrid="0">
      <p:cViewPr>
        <p:scale>
          <a:sx n="94" d="100"/>
          <a:sy n="94" d="100"/>
        </p:scale>
        <p:origin x="-3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15065-82AE-4E51-8464-9B528968EB56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00338-5635-4704-A5F2-6CF1E7F94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0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ECF3C-89AC-F176-974B-4D3F1A42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F54179-9521-920A-97E7-9810FAA93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7CA36-6E3A-471F-225C-E4614B14B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4A005-31C5-854A-0F95-EE44B4916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04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8175-D5B1-BDE3-F3A1-869195AB5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ADC29-7280-1F01-879B-B25F09D99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AB29-F4B5-BCAB-5262-CED0B79F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4E6E-0BB3-6A74-0500-7403A181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9405F-0EFF-ED24-7836-DF2AE50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7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650-16A8-6BB3-97E8-ECFC7BF5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EFA57-5B1E-421B-DE23-6A5ABF102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42099-4416-9CE1-AA56-ABA75137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8B4C-E064-89C8-CE67-DE9DD44F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CDFE-4D04-262D-A8DE-E941BFBF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78421-CCF4-0BBF-8C86-004A8C364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5A6A9-9ABD-EA9D-0248-327F3503E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DDDD8-9478-9597-9E1D-98F33E36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65056-4E30-2EA0-4CC4-AF84FFC8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1A2EA-84EC-166A-CBD6-02B680D3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42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137339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258432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576040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100338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19665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28116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197329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74922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13D1-5245-218C-8DD4-C38D35EE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1492-FD4C-E9DE-FBD1-3F67B306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B0479-33B0-C3E4-2E2D-9A7D8A3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AB66-3945-CB60-492C-615E18F2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C0618-CE4E-7FF7-0AC9-953E818A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986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017823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23860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343A-358B-1865-2D4D-DB2D9DD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39F05-A615-3B89-D29B-6528E2BFF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0A7B4-9C7E-A3FF-8A67-3EB1F6A3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64D45-F48E-8B3D-D466-1E6BAFEF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6FF8B-01EA-AC5F-6DD9-F3731A11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0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9442-39B7-A70C-0DE4-7D51E4E3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3ED1-EFC2-5450-70B1-14122B6B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B2D14-D1B6-FE2D-8DEE-9CAFE4B3D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F7BC8-82B8-7932-F2E6-FAEA47C2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E8359-27A6-8340-EE89-875A4430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DEDFF-4267-3ABE-BB3E-ADCE754C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05B5-413B-8656-7137-6D864567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4D6E-FC39-6797-206D-580A406FE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D6641-D351-32E0-3BF8-75AEFACD1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988C2-4B78-0B55-7D9C-F287F67E9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DFF79-9F5D-8382-5868-F18647D99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FC246-96A9-C6BA-5391-A7786796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A97E9F-8D0F-9134-092F-E150D586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C064A-16D7-64CE-3ACB-F7AECDAD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4F92-90CC-B3E8-D753-334E95DC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7D452-8618-620D-0533-2E10E73E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29A43-1445-FADA-5717-3ED58318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B4862-53C3-8EBD-9435-A7C757E5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8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9545C-2B71-EB69-E7FF-A653DA90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0B168-3FE5-9D95-E318-A8E21928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3435B-E0C6-F983-6EE6-91A4E6D8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6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8C56-D738-38E6-E239-609A5EBB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C062-F92B-2DCE-DF87-3F618866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8AFF3-4629-6C22-7B61-64B136ED5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C2774-3F53-4789-7E8D-AB385550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492E1-EA40-8EDD-ADD3-80CEC35C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EA17E-38E5-8B5B-D1DB-5E07EED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6927-2DB3-38DA-E814-287C561D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102345-7829-21F7-A369-9ACD953DB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22C0F-249A-C4F5-9596-A2C2E85F7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FB490-7C9C-C9A1-D727-01B799A6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17819-D5B6-2488-E7F6-02B45950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4DFC9-D3AA-0432-400C-84CFAABD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BA532-68C6-00E5-561D-F7BF19C8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23272-824B-9D86-0A17-87CCDFF96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9D83E-0BBB-AB2B-239C-D2D949C9E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B059F-6599-4F6C-823C-33BD2F5375B8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B9C42-D91C-2F88-3AFC-8F3791782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3927B-B3A4-60FB-30EF-0E2CE2CE0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2F1E5-05D4-437C-BA21-1D0C99A90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3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063155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Translation Tool for cPort Credit Union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521769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Bridging Language Barriers in Community Banking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631924" y="4013795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Presenter: Yuan</a:t>
            </a:r>
            <a:endParaRPr lang="en-US" sz="1417" dirty="0"/>
          </a:p>
        </p:txBody>
      </p:sp>
      <p:sp>
        <p:nvSpPr>
          <p:cNvPr id="6" name="Text 3"/>
          <p:cNvSpPr/>
          <p:nvPr/>
        </p:nvSpPr>
        <p:spPr>
          <a:xfrm>
            <a:off x="631924" y="4505821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Date: August 27, 2025</a:t>
            </a:r>
            <a:endParaRPr lang="en-US" sz="141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069" y="432197"/>
            <a:ext cx="8348663" cy="517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Honest Assessment: Trade-Offs We're Making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50069" y="1263551"/>
            <a:ext cx="5467350" cy="2237283"/>
          </a:xfrm>
          <a:prstGeom prst="roundRect">
            <a:avLst>
              <a:gd name="adj" fmla="val 10538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4" name="Shape 2"/>
          <p:cNvSpPr/>
          <p:nvPr/>
        </p:nvSpPr>
        <p:spPr>
          <a:xfrm>
            <a:off x="569119" y="1282601"/>
            <a:ext cx="5429250" cy="471488"/>
          </a:xfrm>
          <a:prstGeom prst="roundRect">
            <a:avLst>
              <a:gd name="adj" fmla="val 45158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3165872" y="1367830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726282" y="1911251"/>
            <a:ext cx="2923977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Trade-Off 1: Accuracy vs. Speed</a:t>
            </a:r>
            <a:endParaRPr lang="en-US" sz="1625" dirty="0"/>
          </a:p>
        </p:txBody>
      </p:sp>
      <p:sp>
        <p:nvSpPr>
          <p:cNvPr id="7" name="Text 5"/>
          <p:cNvSpPr/>
          <p:nvPr/>
        </p:nvSpPr>
        <p:spPr>
          <a:xfrm>
            <a:off x="726282" y="2263974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85% accuracy with 2-second response vs. 95% with 10 seconds</a:t>
            </a:r>
            <a:endParaRPr lang="en-US" sz="1208" dirty="0"/>
          </a:p>
        </p:txBody>
      </p:sp>
      <p:sp>
        <p:nvSpPr>
          <p:cNvPr id="8" name="Text 6"/>
          <p:cNvSpPr/>
          <p:nvPr/>
        </p:nvSpPr>
        <p:spPr>
          <a:xfrm>
            <a:off x="726282" y="2821782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Staff oversight, confidence scoring, easy correction tools</a:t>
            </a:r>
            <a:endParaRPr lang="en-US" sz="1208" dirty="0"/>
          </a:p>
        </p:txBody>
      </p:sp>
      <p:sp>
        <p:nvSpPr>
          <p:cNvPr id="9" name="Shape 7"/>
          <p:cNvSpPr/>
          <p:nvPr/>
        </p:nvSpPr>
        <p:spPr>
          <a:xfrm>
            <a:off x="6174582" y="1263551"/>
            <a:ext cx="5467350" cy="2237283"/>
          </a:xfrm>
          <a:prstGeom prst="roundRect">
            <a:avLst>
              <a:gd name="adj" fmla="val 10538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0" name="Shape 8"/>
          <p:cNvSpPr/>
          <p:nvPr/>
        </p:nvSpPr>
        <p:spPr>
          <a:xfrm>
            <a:off x="6193632" y="1282601"/>
            <a:ext cx="5429250" cy="471488"/>
          </a:xfrm>
          <a:prstGeom prst="roundRect">
            <a:avLst>
              <a:gd name="adj" fmla="val 45158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9"/>
          <p:cNvSpPr/>
          <p:nvPr/>
        </p:nvSpPr>
        <p:spPr>
          <a:xfrm>
            <a:off x="8790385" y="1367830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833" dirty="0"/>
          </a:p>
        </p:txBody>
      </p:sp>
      <p:sp>
        <p:nvSpPr>
          <p:cNvPr id="12" name="Text 10"/>
          <p:cNvSpPr/>
          <p:nvPr/>
        </p:nvSpPr>
        <p:spPr>
          <a:xfrm>
            <a:off x="6350794" y="1911251"/>
            <a:ext cx="3107035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Trade-Off 2: Features vs. Timeline</a:t>
            </a:r>
            <a:endParaRPr lang="en-US" sz="1625" dirty="0"/>
          </a:p>
        </p:txBody>
      </p:sp>
      <p:sp>
        <p:nvSpPr>
          <p:cNvPr id="13" name="Text 11"/>
          <p:cNvSpPr/>
          <p:nvPr/>
        </p:nvSpPr>
        <p:spPr>
          <a:xfrm>
            <a:off x="6350794" y="2263973"/>
            <a:ext cx="5114925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MVP in 4 months vs. full features in 12 months</a:t>
            </a:r>
            <a:endParaRPr lang="en-US" sz="1208" dirty="0"/>
          </a:p>
        </p:txBody>
      </p:sp>
      <p:sp>
        <p:nvSpPr>
          <p:cNvPr id="14" name="Text 12"/>
          <p:cNvSpPr/>
          <p:nvPr/>
        </p:nvSpPr>
        <p:spPr>
          <a:xfrm>
            <a:off x="6350794" y="2570361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Phased rollout, core features first, continuous improvement</a:t>
            </a:r>
            <a:endParaRPr lang="en-US" sz="1208" dirty="0"/>
          </a:p>
        </p:txBody>
      </p:sp>
      <p:sp>
        <p:nvSpPr>
          <p:cNvPr id="15" name="Shape 13"/>
          <p:cNvSpPr/>
          <p:nvPr/>
        </p:nvSpPr>
        <p:spPr>
          <a:xfrm>
            <a:off x="550069" y="3657997"/>
            <a:ext cx="5467350" cy="1985863"/>
          </a:xfrm>
          <a:prstGeom prst="roundRect">
            <a:avLst>
              <a:gd name="adj" fmla="val 1187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6" name="Shape 14"/>
          <p:cNvSpPr/>
          <p:nvPr/>
        </p:nvSpPr>
        <p:spPr>
          <a:xfrm>
            <a:off x="569119" y="3677047"/>
            <a:ext cx="5429250" cy="471488"/>
          </a:xfrm>
          <a:prstGeom prst="roundRect">
            <a:avLst>
              <a:gd name="adj" fmla="val 45158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15"/>
          <p:cNvSpPr/>
          <p:nvPr/>
        </p:nvSpPr>
        <p:spPr>
          <a:xfrm>
            <a:off x="3165872" y="3762276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833" dirty="0"/>
          </a:p>
        </p:txBody>
      </p:sp>
      <p:sp>
        <p:nvSpPr>
          <p:cNvPr id="18" name="Text 16"/>
          <p:cNvSpPr/>
          <p:nvPr/>
        </p:nvSpPr>
        <p:spPr>
          <a:xfrm>
            <a:off x="726282" y="4305697"/>
            <a:ext cx="3255467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Trade-Off 3: Cost vs. Customization</a:t>
            </a:r>
            <a:endParaRPr lang="en-US" sz="1625" dirty="0"/>
          </a:p>
        </p:txBody>
      </p:sp>
      <p:sp>
        <p:nvSpPr>
          <p:cNvPr id="19" name="Text 17"/>
          <p:cNvSpPr/>
          <p:nvPr/>
        </p:nvSpPr>
        <p:spPr>
          <a:xfrm>
            <a:off x="726282" y="4658419"/>
            <a:ext cx="5114925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$50K with Google Cloud vs. $500K custom solution</a:t>
            </a:r>
            <a:endParaRPr lang="en-US" sz="1208" dirty="0"/>
          </a:p>
        </p:txBody>
      </p:sp>
      <p:sp>
        <p:nvSpPr>
          <p:cNvPr id="20" name="Text 18"/>
          <p:cNvSpPr/>
          <p:nvPr/>
        </p:nvSpPr>
        <p:spPr>
          <a:xfrm>
            <a:off x="726282" y="4964807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Fine-tuning models for banking terms, community validation</a:t>
            </a:r>
            <a:endParaRPr lang="en-US" sz="1208" dirty="0"/>
          </a:p>
        </p:txBody>
      </p:sp>
      <p:sp>
        <p:nvSpPr>
          <p:cNvPr id="21" name="Shape 19"/>
          <p:cNvSpPr/>
          <p:nvPr/>
        </p:nvSpPr>
        <p:spPr>
          <a:xfrm>
            <a:off x="6174582" y="3657997"/>
            <a:ext cx="5467350" cy="1985863"/>
          </a:xfrm>
          <a:prstGeom prst="roundRect">
            <a:avLst>
              <a:gd name="adj" fmla="val 1187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2" name="Shape 20"/>
          <p:cNvSpPr/>
          <p:nvPr/>
        </p:nvSpPr>
        <p:spPr>
          <a:xfrm>
            <a:off x="6193632" y="3677047"/>
            <a:ext cx="5429250" cy="471488"/>
          </a:xfrm>
          <a:prstGeom prst="roundRect">
            <a:avLst>
              <a:gd name="adj" fmla="val 45158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3" name="Text 21"/>
          <p:cNvSpPr/>
          <p:nvPr/>
        </p:nvSpPr>
        <p:spPr>
          <a:xfrm>
            <a:off x="8790385" y="3762276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833" dirty="0"/>
          </a:p>
        </p:txBody>
      </p:sp>
      <p:sp>
        <p:nvSpPr>
          <p:cNvPr id="24" name="Text 22"/>
          <p:cNvSpPr/>
          <p:nvPr/>
        </p:nvSpPr>
        <p:spPr>
          <a:xfrm>
            <a:off x="6350794" y="4305697"/>
            <a:ext cx="3457278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Trade-Off 4: Integration vs. Simplicity</a:t>
            </a:r>
            <a:endParaRPr lang="en-US" sz="1625" dirty="0"/>
          </a:p>
        </p:txBody>
      </p:sp>
      <p:sp>
        <p:nvSpPr>
          <p:cNvPr id="25" name="Text 23"/>
          <p:cNvSpPr/>
          <p:nvPr/>
        </p:nvSpPr>
        <p:spPr>
          <a:xfrm>
            <a:off x="6350794" y="4658419"/>
            <a:ext cx="5114925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Standalone system vs. core banking integration</a:t>
            </a:r>
            <a:endParaRPr lang="en-US" sz="1208" dirty="0"/>
          </a:p>
        </p:txBody>
      </p:sp>
      <p:sp>
        <p:nvSpPr>
          <p:cNvPr id="26" name="Text 24"/>
          <p:cNvSpPr/>
          <p:nvPr/>
        </p:nvSpPr>
        <p:spPr>
          <a:xfrm>
            <a:off x="6350794" y="4964807"/>
            <a:ext cx="5114925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Manual processes acceptable, future integration possible</a:t>
            </a:r>
            <a:endParaRPr lang="en-US" sz="1208" dirty="0"/>
          </a:p>
        </p:txBody>
      </p:sp>
      <p:sp>
        <p:nvSpPr>
          <p:cNvPr id="27" name="Text 25"/>
          <p:cNvSpPr/>
          <p:nvPr/>
        </p:nvSpPr>
        <p:spPr>
          <a:xfrm>
            <a:off x="785813" y="5997476"/>
            <a:ext cx="10856119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Insight:</a:t>
            </a:r>
            <a:r>
              <a:rPr lang="en-US" sz="120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"Perfect is the enemy of good - we need a solution now, not a perfect solution never"</a:t>
            </a:r>
            <a:endParaRPr lang="en-US" sz="1208" dirty="0"/>
          </a:p>
        </p:txBody>
      </p:sp>
      <p:sp>
        <p:nvSpPr>
          <p:cNvPr id="28" name="Shape 26"/>
          <p:cNvSpPr/>
          <p:nvPr/>
        </p:nvSpPr>
        <p:spPr>
          <a:xfrm>
            <a:off x="550069" y="5820669"/>
            <a:ext cx="19050" cy="605036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848" y="741859"/>
            <a:ext cx="10513913" cy="55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45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AI Implementation: Custom Models for Banking</a:t>
            </a:r>
            <a:endParaRPr lang="en-US" sz="3458" dirty="0"/>
          </a:p>
        </p:txBody>
      </p:sp>
      <p:sp>
        <p:nvSpPr>
          <p:cNvPr id="3" name="Text 1"/>
          <p:cNvSpPr/>
          <p:nvPr/>
        </p:nvSpPr>
        <p:spPr>
          <a:xfrm>
            <a:off x="590848" y="1719164"/>
            <a:ext cx="3294360" cy="277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Three-Tier Translation Approach:</a:t>
            </a:r>
            <a:endParaRPr lang="en-US" sz="1708" dirty="0"/>
          </a:p>
        </p:txBody>
      </p:sp>
      <p:sp>
        <p:nvSpPr>
          <p:cNvPr id="4" name="Text 2"/>
          <p:cNvSpPr/>
          <p:nvPr/>
        </p:nvSpPr>
        <p:spPr>
          <a:xfrm>
            <a:off x="590848" y="2165549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Banking Models (Primary)</a:t>
            </a:r>
            <a:endParaRPr lang="en-US" sz="1292" dirty="0"/>
          </a:p>
        </p:txBody>
      </p:sp>
      <p:sp>
        <p:nvSpPr>
          <p:cNvPr id="5" name="Text 3"/>
          <p:cNvSpPr/>
          <p:nvPr/>
        </p:nvSpPr>
        <p:spPr>
          <a:xfrm>
            <a:off x="590848" y="2494757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Fine-tuned on cPort documents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590848" y="282396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union terminology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590848" y="3153172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 accuracy for banking terms</a:t>
            </a:r>
            <a:endParaRPr lang="en-US" sz="1292" dirty="0"/>
          </a:p>
        </p:txBody>
      </p:sp>
      <p:sp>
        <p:nvSpPr>
          <p:cNvPr id="8" name="Text 6"/>
          <p:cNvSpPr/>
          <p:nvPr/>
        </p:nvSpPr>
        <p:spPr>
          <a:xfrm>
            <a:off x="590848" y="3482380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Cloud Translation (Fallback)</a:t>
            </a:r>
            <a:endParaRPr lang="en-US" sz="1292" dirty="0"/>
          </a:p>
        </p:txBody>
      </p:sp>
      <p:sp>
        <p:nvSpPr>
          <p:cNvPr id="9" name="Text 7"/>
          <p:cNvSpPr/>
          <p:nvPr/>
        </p:nvSpPr>
        <p:spPr>
          <a:xfrm>
            <a:off x="590848" y="3811588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 translation capability</a:t>
            </a:r>
            <a:endParaRPr lang="en-US" sz="1292" dirty="0"/>
          </a:p>
        </p:txBody>
      </p:sp>
      <p:sp>
        <p:nvSpPr>
          <p:cNvPr id="10" name="Text 8"/>
          <p:cNvSpPr/>
          <p:nvPr/>
        </p:nvSpPr>
        <p:spPr>
          <a:xfrm>
            <a:off x="590848" y="4140795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85% accuracy baseline</a:t>
            </a:r>
            <a:endParaRPr lang="en-US" sz="1292" dirty="0"/>
          </a:p>
        </p:txBody>
      </p:sp>
      <p:sp>
        <p:nvSpPr>
          <p:cNvPr id="11" name="Text 9"/>
          <p:cNvSpPr/>
          <p:nvPr/>
        </p:nvSpPr>
        <p:spPr>
          <a:xfrm>
            <a:off x="590848" y="447000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available</a:t>
            </a:r>
            <a:endParaRPr lang="en-US" sz="1292" dirty="0"/>
          </a:p>
        </p:txBody>
      </p:sp>
      <p:sp>
        <p:nvSpPr>
          <p:cNvPr id="12" name="Text 10"/>
          <p:cNvSpPr/>
          <p:nvPr/>
        </p:nvSpPr>
        <p:spPr>
          <a:xfrm>
            <a:off x="590848" y="4799211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Validation (Quality)</a:t>
            </a:r>
            <a:endParaRPr lang="en-US" sz="1292" dirty="0"/>
          </a:p>
        </p:txBody>
      </p:sp>
      <p:sp>
        <p:nvSpPr>
          <p:cNvPr id="13" name="Text 11"/>
          <p:cNvSpPr/>
          <p:nvPr/>
        </p:nvSpPr>
        <p:spPr>
          <a:xfrm>
            <a:off x="590848" y="5128419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Native speaker review</a:t>
            </a:r>
            <a:endParaRPr lang="en-US" sz="1292" dirty="0"/>
          </a:p>
        </p:txBody>
      </p:sp>
      <p:sp>
        <p:nvSpPr>
          <p:cNvPr id="14" name="Text 12"/>
          <p:cNvSpPr/>
          <p:nvPr/>
        </p:nvSpPr>
        <p:spPr>
          <a:xfrm>
            <a:off x="590848" y="5457627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appropriateness</a:t>
            </a:r>
            <a:endParaRPr lang="en-US" sz="1292" dirty="0"/>
          </a:p>
        </p:txBody>
      </p:sp>
      <p:sp>
        <p:nvSpPr>
          <p:cNvPr id="15" name="Text 13"/>
          <p:cNvSpPr/>
          <p:nvPr/>
        </p:nvSpPr>
        <p:spPr>
          <a:xfrm>
            <a:off x="590848" y="578683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1292" dirty="0"/>
          </a:p>
        </p:txBody>
      </p:sp>
      <p:sp>
        <p:nvSpPr>
          <p:cNvPr id="16" name="Text 14"/>
          <p:cNvSpPr/>
          <p:nvPr/>
        </p:nvSpPr>
        <p:spPr>
          <a:xfrm>
            <a:off x="6308230" y="1719164"/>
            <a:ext cx="2694186" cy="277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Audio Processing Strategy:</a:t>
            </a:r>
            <a:endParaRPr lang="en-US" sz="1708" dirty="0"/>
          </a:p>
        </p:txBody>
      </p:sp>
      <p:sp>
        <p:nvSpPr>
          <p:cNvPr id="17" name="Text 15"/>
          <p:cNvSpPr/>
          <p:nvPr/>
        </p:nvSpPr>
        <p:spPr>
          <a:xfrm>
            <a:off x="6308229" y="2165549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 Whisper for complex audio</a:t>
            </a:r>
            <a:endParaRPr lang="en-US" sz="1292" dirty="0"/>
          </a:p>
        </p:txBody>
      </p:sp>
      <p:sp>
        <p:nvSpPr>
          <p:cNvPr id="18" name="Text 16"/>
          <p:cNvSpPr/>
          <p:nvPr/>
        </p:nvSpPr>
        <p:spPr>
          <a:xfrm>
            <a:off x="6308229" y="2494757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Whisper for STT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6308229" y="282396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GPT 4 or 5 Translation (Banking prompt + tone)</a:t>
            </a:r>
          </a:p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 for TTS synthesis</a:t>
            </a:r>
          </a:p>
        </p:txBody>
      </p:sp>
      <p:sp>
        <p:nvSpPr>
          <p:cNvPr id="20" name="Text 18"/>
          <p:cNvSpPr/>
          <p:nvPr/>
        </p:nvSpPr>
        <p:spPr>
          <a:xfrm>
            <a:off x="6301881" y="3454288"/>
            <a:ext cx="2928442" cy="277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endParaRPr lang="en-US" sz="1708" b="1" dirty="0">
              <a:solidFill>
                <a:srgbClr val="2E3C4E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Emotion Detection (Hume AI):</a:t>
            </a:r>
            <a:endParaRPr lang="en-US" sz="1708" dirty="0"/>
          </a:p>
        </p:txBody>
      </p:sp>
      <p:sp>
        <p:nvSpPr>
          <p:cNvPr id="21" name="Text 19"/>
          <p:cNvSpPr/>
          <p:nvPr/>
        </p:nvSpPr>
        <p:spPr>
          <a:xfrm>
            <a:off x="6308229" y="3709294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endParaRPr lang="en-US" sz="1292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frustration/confusion</a:t>
            </a:r>
          </a:p>
          <a:p>
            <a:pPr marL="285739" indent="-285739">
              <a:lnSpc>
                <a:spcPts val="2125"/>
              </a:lnSpc>
              <a:buSzPct val="100000"/>
              <a:buChar char="•"/>
            </a:pPr>
            <a:endParaRPr lang="en-US" sz="1292" dirty="0"/>
          </a:p>
        </p:txBody>
      </p:sp>
      <p:sp>
        <p:nvSpPr>
          <p:cNvPr id="22" name="Text 20"/>
          <p:cNvSpPr/>
          <p:nvPr/>
        </p:nvSpPr>
        <p:spPr>
          <a:xfrm>
            <a:off x="6308229" y="4038501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endParaRPr lang="en-US" sz="1292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Alert staff to provide extra help</a:t>
            </a:r>
            <a:endParaRPr lang="en-US" sz="1292" dirty="0"/>
          </a:p>
        </p:txBody>
      </p:sp>
      <p:sp>
        <p:nvSpPr>
          <p:cNvPr id="23" name="Text 21"/>
          <p:cNvSpPr/>
          <p:nvPr/>
        </p:nvSpPr>
        <p:spPr>
          <a:xfrm>
            <a:off x="6308229" y="4367709"/>
            <a:ext cx="529927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endParaRPr lang="en-US" sz="1292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service quality</a:t>
            </a:r>
            <a:endParaRPr lang="en-US" sz="129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0A5B8DB-CFAF-10BD-E120-FA06205D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0264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TRANSLATION WORKFLOW</a:t>
            </a:r>
          </a:p>
        </p:txBody>
      </p:sp>
      <p:pic>
        <p:nvPicPr>
          <p:cNvPr id="3" name="Picture 2" descr="A flowchart of a computer&#10;&#10;AI-generated content may be incorrect.">
            <a:extLst>
              <a:ext uri="{FF2B5EF4-FFF2-40B4-BE49-F238E27FC236}">
                <a16:creationId xmlns:a16="http://schemas.microsoft.com/office/drawing/2014/main" id="{F3D1A190-E68F-4ECF-5376-8CCDE1C4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43" y="741874"/>
            <a:ext cx="10252335" cy="5647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797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805359"/>
            <a:ext cx="5836643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Proactive Risk Management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31924" y="1760340"/>
            <a:ext cx="5373787" cy="1809849"/>
          </a:xfrm>
          <a:prstGeom prst="roundRect">
            <a:avLst>
              <a:gd name="adj" fmla="val 14964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4" y="1760340"/>
            <a:ext cx="50800" cy="18098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8604" y="1966219"/>
            <a:ext cx="413970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Translation Errors (Financial Liability)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88604" y="2371328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verification required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888604" y="2723357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Confidence scoring visible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888604" y="3075384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trail for compliance</a:t>
            </a:r>
            <a:endParaRPr lang="en-US" sz="1417" dirty="0"/>
          </a:p>
        </p:txBody>
      </p:sp>
      <p:sp>
        <p:nvSpPr>
          <p:cNvPr id="9" name="Shape 6"/>
          <p:cNvSpPr/>
          <p:nvPr/>
        </p:nvSpPr>
        <p:spPr>
          <a:xfrm>
            <a:off x="6186190" y="1760340"/>
            <a:ext cx="5373886" cy="1809849"/>
          </a:xfrm>
          <a:prstGeom prst="roundRect">
            <a:avLst>
              <a:gd name="adj" fmla="val 14964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0" y="1760340"/>
            <a:ext cx="50800" cy="18098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42869" y="1966219"/>
            <a:ext cx="430619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System Downtime (Service Disruption)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6442869" y="2371328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 uptime SLA</a:t>
            </a:r>
            <a:endParaRPr lang="en-US" sz="1417" dirty="0"/>
          </a:p>
        </p:txBody>
      </p:sp>
      <p:sp>
        <p:nvSpPr>
          <p:cNvPr id="13" name="Text 9"/>
          <p:cNvSpPr/>
          <p:nvPr/>
        </p:nvSpPr>
        <p:spPr>
          <a:xfrm>
            <a:off x="6442869" y="2723357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Fallback to manual process</a:t>
            </a:r>
            <a:endParaRPr lang="en-US" sz="1417" dirty="0"/>
          </a:p>
        </p:txBody>
      </p:sp>
      <p:sp>
        <p:nvSpPr>
          <p:cNvPr id="14" name="Text 10"/>
          <p:cNvSpPr/>
          <p:nvPr/>
        </p:nvSpPr>
        <p:spPr>
          <a:xfrm>
            <a:off x="6442869" y="3075384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Cellular backup internet</a:t>
            </a:r>
            <a:endParaRPr lang="en-US" sz="1417" dirty="0"/>
          </a:p>
        </p:txBody>
      </p:sp>
      <p:sp>
        <p:nvSpPr>
          <p:cNvPr id="15" name="Shape 11"/>
          <p:cNvSpPr/>
          <p:nvPr/>
        </p:nvSpPr>
        <p:spPr>
          <a:xfrm>
            <a:off x="631924" y="3750668"/>
            <a:ext cx="5373787" cy="1809849"/>
          </a:xfrm>
          <a:prstGeom prst="roundRect">
            <a:avLst>
              <a:gd name="adj" fmla="val 14964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4" y="3750668"/>
            <a:ext cx="50800" cy="180984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88603" y="3956546"/>
            <a:ext cx="3844727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Community Resistance (Adoption)</a:t>
            </a:r>
            <a:endParaRPr lang="en-US" sz="1833" dirty="0"/>
          </a:p>
        </p:txBody>
      </p:sp>
      <p:sp>
        <p:nvSpPr>
          <p:cNvPr id="18" name="Text 13"/>
          <p:cNvSpPr/>
          <p:nvPr/>
        </p:nvSpPr>
        <p:spPr>
          <a:xfrm>
            <a:off x="888604" y="4361657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leader involvement</a:t>
            </a:r>
            <a:endParaRPr lang="en-US" sz="1417" dirty="0"/>
          </a:p>
        </p:txBody>
      </p:sp>
      <p:sp>
        <p:nvSpPr>
          <p:cNvPr id="19" name="Text 14"/>
          <p:cNvSpPr/>
          <p:nvPr/>
        </p:nvSpPr>
        <p:spPr>
          <a:xfrm>
            <a:off x="888604" y="4713684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Gradual rollout</a:t>
            </a:r>
            <a:endParaRPr lang="en-US" sz="1417" dirty="0"/>
          </a:p>
        </p:txBody>
      </p:sp>
      <p:sp>
        <p:nvSpPr>
          <p:cNvPr id="20" name="Text 15"/>
          <p:cNvSpPr/>
          <p:nvPr/>
        </p:nvSpPr>
        <p:spPr>
          <a:xfrm>
            <a:off x="888604" y="5065713"/>
            <a:ext cx="49112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sensitivity training</a:t>
            </a:r>
            <a:endParaRPr lang="en-US" sz="1417" dirty="0"/>
          </a:p>
        </p:txBody>
      </p:sp>
      <p:sp>
        <p:nvSpPr>
          <p:cNvPr id="21" name="Shape 16"/>
          <p:cNvSpPr/>
          <p:nvPr/>
        </p:nvSpPr>
        <p:spPr>
          <a:xfrm>
            <a:off x="6186190" y="3750668"/>
            <a:ext cx="5373886" cy="1809849"/>
          </a:xfrm>
          <a:prstGeom prst="roundRect">
            <a:avLst>
              <a:gd name="adj" fmla="val 14964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0" y="3750668"/>
            <a:ext cx="50800" cy="1809849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442870" y="3956546"/>
            <a:ext cx="390594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Regulatory Concerns (Compliance)</a:t>
            </a:r>
            <a:endParaRPr lang="en-US" sz="1833" dirty="0"/>
          </a:p>
        </p:txBody>
      </p:sp>
      <p:sp>
        <p:nvSpPr>
          <p:cNvPr id="24" name="Text 18"/>
          <p:cNvSpPr/>
          <p:nvPr/>
        </p:nvSpPr>
        <p:spPr>
          <a:xfrm>
            <a:off x="6442869" y="4361657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documentation</a:t>
            </a:r>
            <a:endParaRPr lang="en-US" sz="1417" dirty="0"/>
          </a:p>
        </p:txBody>
      </p:sp>
      <p:sp>
        <p:nvSpPr>
          <p:cNvPr id="25" name="Text 19"/>
          <p:cNvSpPr/>
          <p:nvPr/>
        </p:nvSpPr>
        <p:spPr>
          <a:xfrm>
            <a:off x="6442869" y="4713684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NCUA communication plan</a:t>
            </a:r>
            <a:endParaRPr lang="en-US" sz="1417" dirty="0"/>
          </a:p>
        </p:txBody>
      </p:sp>
      <p:sp>
        <p:nvSpPr>
          <p:cNvPr id="26" name="Text 20"/>
          <p:cNvSpPr/>
          <p:nvPr/>
        </p:nvSpPr>
        <p:spPr>
          <a:xfrm>
            <a:off x="6442869" y="5065713"/>
            <a:ext cx="49113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 compliance audits</a:t>
            </a:r>
            <a:endParaRPr lang="en-US" sz="1417" dirty="0"/>
          </a:p>
        </p:txBody>
      </p:sp>
      <p:sp>
        <p:nvSpPr>
          <p:cNvPr id="27" name="Text 21"/>
          <p:cNvSpPr/>
          <p:nvPr/>
        </p:nvSpPr>
        <p:spPr>
          <a:xfrm>
            <a:off x="631924" y="5763618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 Factor: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Multiple fallback options ensure service continuity</a:t>
            </a:r>
            <a:endParaRPr lang="en-US" sz="141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C6675E1-80AD-C240-3C00-9B8855E6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1925" y="614363"/>
            <a:ext cx="8008541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Clear Path to Success: 4-Month Sprint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1569344"/>
            <a:ext cx="180479" cy="225623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417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4" y="1850628"/>
            <a:ext cx="5373787" cy="25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24" y="1991619"/>
            <a:ext cx="4064397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Month 1 (September 2025): Foundation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631924" y="2396728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1-2: Environment setup, API integration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631924" y="2748757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3-4: Database design, basic UI framework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631924" y="3145929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Working translation prototype</a:t>
            </a:r>
            <a:endParaRPr lang="en-US" sz="1417" dirty="0"/>
          </a:p>
        </p:txBody>
      </p:sp>
      <p:sp>
        <p:nvSpPr>
          <p:cNvPr id="9" name="Text 6"/>
          <p:cNvSpPr/>
          <p:nvPr/>
        </p:nvSpPr>
        <p:spPr>
          <a:xfrm>
            <a:off x="6186191" y="1569344"/>
            <a:ext cx="180479" cy="225623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417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90" y="1850628"/>
            <a:ext cx="5373886" cy="254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186190" y="1991619"/>
            <a:ext cx="407322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Month 2 (October 2025): Core Features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6186190" y="2396728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1-2: Greeter interface, queue management</a:t>
            </a:r>
            <a:endParaRPr lang="en-US" sz="1417" dirty="0"/>
          </a:p>
        </p:txBody>
      </p:sp>
      <p:sp>
        <p:nvSpPr>
          <p:cNvPr id="13" name="Text 9"/>
          <p:cNvSpPr/>
          <p:nvPr/>
        </p:nvSpPr>
        <p:spPr>
          <a:xfrm>
            <a:off x="6186190" y="2748757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3-4: Teller interface, session handling</a:t>
            </a:r>
            <a:endParaRPr lang="en-US" sz="1417" dirty="0"/>
          </a:p>
        </p:txBody>
      </p:sp>
      <p:sp>
        <p:nvSpPr>
          <p:cNvPr id="14" name="Text 10"/>
          <p:cNvSpPr/>
          <p:nvPr/>
        </p:nvSpPr>
        <p:spPr>
          <a:xfrm>
            <a:off x="6186190" y="3145929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End-to-end workflow complete</a:t>
            </a:r>
            <a:endParaRPr lang="en-US" sz="1417" dirty="0"/>
          </a:p>
        </p:txBody>
      </p:sp>
      <p:sp>
        <p:nvSpPr>
          <p:cNvPr id="15" name="Text 11"/>
          <p:cNvSpPr/>
          <p:nvPr/>
        </p:nvSpPr>
        <p:spPr>
          <a:xfrm>
            <a:off x="631925" y="3750668"/>
            <a:ext cx="180479" cy="225623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417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4" y="4013994"/>
            <a:ext cx="5373787" cy="254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31924" y="4172943"/>
            <a:ext cx="428912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Month 3 (November 2025): Enhancement</a:t>
            </a:r>
            <a:endParaRPr lang="en-US" sz="1833" dirty="0"/>
          </a:p>
        </p:txBody>
      </p:sp>
      <p:sp>
        <p:nvSpPr>
          <p:cNvPr id="18" name="Text 13"/>
          <p:cNvSpPr/>
          <p:nvPr/>
        </p:nvSpPr>
        <p:spPr>
          <a:xfrm>
            <a:off x="631924" y="4578053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1-2: AI model training, banking terms</a:t>
            </a:r>
            <a:endParaRPr lang="en-US" sz="1417" dirty="0"/>
          </a:p>
        </p:txBody>
      </p:sp>
      <p:sp>
        <p:nvSpPr>
          <p:cNvPr id="19" name="Text 14"/>
          <p:cNvSpPr/>
          <p:nvPr/>
        </p:nvSpPr>
        <p:spPr>
          <a:xfrm>
            <a:off x="631924" y="4930081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3-4: Consultor features, document handling</a:t>
            </a:r>
            <a:endParaRPr lang="en-US" sz="1417" dirty="0"/>
          </a:p>
        </p:txBody>
      </p:sp>
      <p:sp>
        <p:nvSpPr>
          <p:cNvPr id="20" name="Text 15"/>
          <p:cNvSpPr/>
          <p:nvPr/>
        </p:nvSpPr>
        <p:spPr>
          <a:xfrm>
            <a:off x="631924" y="5327253"/>
            <a:ext cx="5373787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Feature-complete beta</a:t>
            </a:r>
            <a:endParaRPr lang="en-US" sz="1417" dirty="0"/>
          </a:p>
        </p:txBody>
      </p:sp>
      <p:sp>
        <p:nvSpPr>
          <p:cNvPr id="21" name="Text 16"/>
          <p:cNvSpPr/>
          <p:nvPr/>
        </p:nvSpPr>
        <p:spPr>
          <a:xfrm>
            <a:off x="6186191" y="3750668"/>
            <a:ext cx="180479" cy="225623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417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90" y="4013994"/>
            <a:ext cx="5373886" cy="254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186190" y="4172943"/>
            <a:ext cx="417085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Month 4 (December 2025): Launch Prep</a:t>
            </a:r>
            <a:endParaRPr lang="en-US" sz="1833" dirty="0"/>
          </a:p>
        </p:txBody>
      </p:sp>
      <p:sp>
        <p:nvSpPr>
          <p:cNvPr id="24" name="Text 18"/>
          <p:cNvSpPr/>
          <p:nvPr/>
        </p:nvSpPr>
        <p:spPr>
          <a:xfrm>
            <a:off x="6186190" y="4578053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1-2: Testing, bug fixes, optimization</a:t>
            </a:r>
            <a:endParaRPr lang="en-US" sz="1417" dirty="0"/>
          </a:p>
        </p:txBody>
      </p:sp>
      <p:sp>
        <p:nvSpPr>
          <p:cNvPr id="25" name="Text 19"/>
          <p:cNvSpPr/>
          <p:nvPr/>
        </p:nvSpPr>
        <p:spPr>
          <a:xfrm>
            <a:off x="6186190" y="4930081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3-4: Staff training, documentation</a:t>
            </a:r>
            <a:endParaRPr lang="en-US" sz="1417" dirty="0"/>
          </a:p>
        </p:txBody>
      </p:sp>
      <p:sp>
        <p:nvSpPr>
          <p:cNvPr id="26" name="Text 20"/>
          <p:cNvSpPr/>
          <p:nvPr/>
        </p:nvSpPr>
        <p:spPr>
          <a:xfrm>
            <a:off x="6186190" y="5327253"/>
            <a:ext cx="537388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Production-ready system</a:t>
            </a:r>
            <a:endParaRPr lang="en-US" sz="1417" dirty="0"/>
          </a:p>
        </p:txBody>
      </p:sp>
      <p:sp>
        <p:nvSpPr>
          <p:cNvPr id="27" name="Text 21"/>
          <p:cNvSpPr/>
          <p:nvPr/>
        </p:nvSpPr>
        <p:spPr>
          <a:xfrm>
            <a:off x="631924" y="5954613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January 2025: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Pilot launch at Forest Avenue branch</a:t>
            </a:r>
            <a:endParaRPr lang="en-US" sz="141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435" y="465435"/>
            <a:ext cx="10130532" cy="556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Investment: Maximum Impact, Minimum Cost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2435" y="1445320"/>
            <a:ext cx="4803676" cy="33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Development Costs (One-Time): $25,000</a:t>
            </a:r>
            <a:endParaRPr lang="en-US" sz="2083" dirty="0"/>
          </a:p>
        </p:txBody>
      </p:sp>
      <p:sp>
        <p:nvSpPr>
          <p:cNvPr id="4" name="Text 2"/>
          <p:cNvSpPr/>
          <p:nvPr/>
        </p:nvSpPr>
        <p:spPr>
          <a:xfrm>
            <a:off x="592435" y="1948656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Developer (160 hours @ $100/hr): $16,000</a:t>
            </a:r>
            <a:endParaRPr lang="en-US" sz="1292" dirty="0"/>
          </a:p>
        </p:txBody>
      </p:sp>
      <p:sp>
        <p:nvSpPr>
          <p:cNvPr id="5" name="Text 3"/>
          <p:cNvSpPr/>
          <p:nvPr/>
        </p:nvSpPr>
        <p:spPr>
          <a:xfrm>
            <a:off x="592435" y="2278658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UI/UX Design: $3,000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592435" y="2608659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&amp; Validation: $3,000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592435" y="2938661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 &amp; Training: $3,000</a:t>
            </a:r>
            <a:endParaRPr lang="en-US" sz="1292" dirty="0"/>
          </a:p>
        </p:txBody>
      </p:sp>
      <p:sp>
        <p:nvSpPr>
          <p:cNvPr id="8" name="Text 6"/>
          <p:cNvSpPr/>
          <p:nvPr/>
        </p:nvSpPr>
        <p:spPr>
          <a:xfrm>
            <a:off x="592435" y="3378696"/>
            <a:ext cx="3402807" cy="33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Infrastructure Setup: $5,000</a:t>
            </a:r>
            <a:endParaRPr lang="en-US" sz="2083" dirty="0"/>
          </a:p>
        </p:txBody>
      </p:sp>
      <p:sp>
        <p:nvSpPr>
          <p:cNvPr id="9" name="Text 7"/>
          <p:cNvSpPr/>
          <p:nvPr/>
        </p:nvSpPr>
        <p:spPr>
          <a:xfrm>
            <a:off x="592435" y="3882033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VPS Server Setup: $2,000</a:t>
            </a:r>
            <a:endParaRPr lang="en-US" sz="1292" dirty="0"/>
          </a:p>
        </p:txBody>
      </p:sp>
      <p:sp>
        <p:nvSpPr>
          <p:cNvPr id="10" name="Text 8"/>
          <p:cNvSpPr/>
          <p:nvPr/>
        </p:nvSpPr>
        <p:spPr>
          <a:xfrm>
            <a:off x="592435" y="4212034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SSL Certificates &amp; Domain: $500</a:t>
            </a:r>
            <a:endParaRPr lang="en-US" sz="1292" dirty="0"/>
          </a:p>
        </p:txBody>
      </p:sp>
      <p:sp>
        <p:nvSpPr>
          <p:cNvPr id="11" name="Text 9"/>
          <p:cNvSpPr/>
          <p:nvPr/>
        </p:nvSpPr>
        <p:spPr>
          <a:xfrm>
            <a:off x="592435" y="4542036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Tools: $1,500</a:t>
            </a:r>
            <a:endParaRPr lang="en-US" sz="1292" dirty="0"/>
          </a:p>
        </p:txBody>
      </p:sp>
      <p:sp>
        <p:nvSpPr>
          <p:cNvPr id="12" name="Text 10"/>
          <p:cNvSpPr/>
          <p:nvPr/>
        </p:nvSpPr>
        <p:spPr>
          <a:xfrm>
            <a:off x="592435" y="4872038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Systems: $1,000</a:t>
            </a:r>
            <a:endParaRPr lang="en-US" sz="1292" dirty="0"/>
          </a:p>
        </p:txBody>
      </p:sp>
      <p:sp>
        <p:nvSpPr>
          <p:cNvPr id="13" name="Text 11"/>
          <p:cNvSpPr/>
          <p:nvPr/>
        </p:nvSpPr>
        <p:spPr>
          <a:xfrm>
            <a:off x="6308824" y="1445320"/>
            <a:ext cx="3839865" cy="33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Annual Operating Costs: $15,000</a:t>
            </a:r>
            <a:endParaRPr lang="en-US" sz="2083" dirty="0"/>
          </a:p>
        </p:txBody>
      </p:sp>
      <p:sp>
        <p:nvSpPr>
          <p:cNvPr id="14" name="Text 12"/>
          <p:cNvSpPr/>
          <p:nvPr/>
        </p:nvSpPr>
        <p:spPr>
          <a:xfrm>
            <a:off x="6308825" y="1948656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Cloud Translation: $4,800</a:t>
            </a:r>
            <a:endParaRPr lang="en-US" sz="1292" dirty="0"/>
          </a:p>
        </p:txBody>
      </p:sp>
      <p:sp>
        <p:nvSpPr>
          <p:cNvPr id="15" name="Text 13"/>
          <p:cNvSpPr/>
          <p:nvPr/>
        </p:nvSpPr>
        <p:spPr>
          <a:xfrm>
            <a:off x="6308825" y="2278658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 Whisper: $1,200</a:t>
            </a:r>
            <a:endParaRPr lang="en-US" sz="1292" dirty="0"/>
          </a:p>
        </p:txBody>
      </p:sp>
      <p:sp>
        <p:nvSpPr>
          <p:cNvPr id="16" name="Text 14"/>
          <p:cNvSpPr/>
          <p:nvPr/>
        </p:nvSpPr>
        <p:spPr>
          <a:xfrm>
            <a:off x="6308825" y="2608659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VPS Hosting: $1,440</a:t>
            </a:r>
            <a:endParaRPr lang="en-US" sz="1292" dirty="0"/>
          </a:p>
        </p:txBody>
      </p:sp>
      <p:sp>
        <p:nvSpPr>
          <p:cNvPr id="17" name="Text 15"/>
          <p:cNvSpPr/>
          <p:nvPr/>
        </p:nvSpPr>
        <p:spPr>
          <a:xfrm>
            <a:off x="6308825" y="2938661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Model Training: $1,800</a:t>
            </a:r>
            <a:endParaRPr lang="en-US" sz="1292" dirty="0"/>
          </a:p>
        </p:txBody>
      </p:sp>
      <p:sp>
        <p:nvSpPr>
          <p:cNvPr id="18" name="Text 16"/>
          <p:cNvSpPr/>
          <p:nvPr/>
        </p:nvSpPr>
        <p:spPr>
          <a:xfrm>
            <a:off x="6308825" y="3268663"/>
            <a:ext cx="5297091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Maintenance &amp; Updates: $5,760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592435" y="5392440"/>
            <a:ext cx="11007130" cy="54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First Year: $45,000</a:t>
            </a: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Operating: $775</a:t>
            </a:r>
            <a:endParaRPr lang="en-US" sz="1292" dirty="0"/>
          </a:p>
        </p:txBody>
      </p:sp>
      <p:sp>
        <p:nvSpPr>
          <p:cNvPr id="20" name="Text 18"/>
          <p:cNvSpPr/>
          <p:nvPr/>
        </p:nvSpPr>
        <p:spPr>
          <a:xfrm>
            <a:off x="592435" y="6124377"/>
            <a:ext cx="11007130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1292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ROI Calculation:</a:t>
            </a:r>
            <a:r>
              <a:rPr lang="en-US" sz="1292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50 new members × $10K deposits × 2% margin = $10K annual revenue</a:t>
            </a:r>
            <a:endParaRPr lang="en-US" sz="1292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182" y="471488"/>
            <a:ext cx="8071743" cy="563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Measurable Results: ROI Within 6 Months</a:t>
            </a:r>
            <a:endParaRPr lang="en-US" sz="3542" dirty="0"/>
          </a:p>
        </p:txBody>
      </p:sp>
      <p:sp>
        <p:nvSpPr>
          <p:cNvPr id="3" name="Text 1"/>
          <p:cNvSpPr/>
          <p:nvPr/>
        </p:nvSpPr>
        <p:spPr>
          <a:xfrm>
            <a:off x="599182" y="1462583"/>
            <a:ext cx="270311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Member Acquisition:</a:t>
            </a:r>
            <a:endParaRPr lang="en-US" sz="2125" dirty="0"/>
          </a:p>
        </p:txBody>
      </p:sp>
      <p:sp>
        <p:nvSpPr>
          <p:cNvPr id="4" name="Text 2"/>
          <p:cNvSpPr/>
          <p:nvPr/>
        </p:nvSpPr>
        <p:spPr>
          <a:xfrm>
            <a:off x="599182" y="1971576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Target: 500+ new immigrant members</a:t>
            </a:r>
            <a:endParaRPr lang="en-US" sz="1333" dirty="0"/>
          </a:p>
        </p:txBody>
      </p:sp>
      <p:sp>
        <p:nvSpPr>
          <p:cNvPr id="5" name="Text 3"/>
          <p:cNvSpPr/>
          <p:nvPr/>
        </p:nvSpPr>
        <p:spPr>
          <a:xfrm>
            <a:off x="599182" y="2305249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deposit: $10,000</a:t>
            </a:r>
            <a:endParaRPr lang="en-US" sz="1333" dirty="0"/>
          </a:p>
        </p:txBody>
      </p:sp>
      <p:sp>
        <p:nvSpPr>
          <p:cNvPr id="6" name="Text 4"/>
          <p:cNvSpPr/>
          <p:nvPr/>
        </p:nvSpPr>
        <p:spPr>
          <a:xfrm>
            <a:off x="599182" y="2638921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deposits: $5 million</a:t>
            </a:r>
            <a:endParaRPr lang="en-US" sz="1333" dirty="0"/>
          </a:p>
        </p:txBody>
      </p:sp>
      <p:sp>
        <p:nvSpPr>
          <p:cNvPr id="7" name="Text 5"/>
          <p:cNvSpPr/>
          <p:nvPr/>
        </p:nvSpPr>
        <p:spPr>
          <a:xfrm>
            <a:off x="599182" y="3083918"/>
            <a:ext cx="275639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Operational Efficiency:</a:t>
            </a:r>
            <a:endParaRPr lang="en-US" sz="2125" dirty="0"/>
          </a:p>
        </p:txBody>
      </p:sp>
      <p:sp>
        <p:nvSpPr>
          <p:cNvPr id="8" name="Text 6"/>
          <p:cNvSpPr/>
          <p:nvPr/>
        </p:nvSpPr>
        <p:spPr>
          <a:xfrm>
            <a:off x="599182" y="3592910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20% reduction in service time</a:t>
            </a:r>
            <a:endParaRPr lang="en-US" sz="1333" dirty="0"/>
          </a:p>
        </p:txBody>
      </p:sp>
      <p:sp>
        <p:nvSpPr>
          <p:cNvPr id="9" name="Text 7"/>
          <p:cNvSpPr/>
          <p:nvPr/>
        </p:nvSpPr>
        <p:spPr>
          <a:xfrm>
            <a:off x="599182" y="3926582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30% reduction in interpreter costs</a:t>
            </a:r>
            <a:endParaRPr lang="en-US" sz="1333" dirty="0"/>
          </a:p>
        </p:txBody>
      </p:sp>
      <p:sp>
        <p:nvSpPr>
          <p:cNvPr id="10" name="Text 8"/>
          <p:cNvSpPr/>
          <p:nvPr/>
        </p:nvSpPr>
        <p:spPr>
          <a:xfrm>
            <a:off x="599182" y="4260256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15% improvement in staff satisfaction</a:t>
            </a:r>
            <a:endParaRPr lang="en-US" sz="1333" dirty="0"/>
          </a:p>
        </p:txBody>
      </p:sp>
      <p:sp>
        <p:nvSpPr>
          <p:cNvPr id="11" name="Text 9"/>
          <p:cNvSpPr/>
          <p:nvPr/>
        </p:nvSpPr>
        <p:spPr>
          <a:xfrm>
            <a:off x="6311206" y="1462583"/>
            <a:ext cx="270311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Experience:</a:t>
            </a:r>
            <a:endParaRPr lang="en-US" sz="2125" dirty="0"/>
          </a:p>
        </p:txBody>
      </p:sp>
      <p:sp>
        <p:nvSpPr>
          <p:cNvPr id="12" name="Text 10"/>
          <p:cNvSpPr/>
          <p:nvPr/>
        </p:nvSpPr>
        <p:spPr>
          <a:xfrm>
            <a:off x="6311206" y="1971576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20-point increase in satisfaction scores</a:t>
            </a:r>
            <a:endParaRPr lang="en-US" sz="1333" dirty="0"/>
          </a:p>
        </p:txBody>
      </p:sp>
      <p:sp>
        <p:nvSpPr>
          <p:cNvPr id="13" name="Text 11"/>
          <p:cNvSpPr/>
          <p:nvPr/>
        </p:nvSpPr>
        <p:spPr>
          <a:xfrm>
            <a:off x="6311206" y="2305249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10-point increase in Net Promoter Score</a:t>
            </a:r>
            <a:endParaRPr lang="en-US" sz="1333" dirty="0"/>
          </a:p>
        </p:txBody>
      </p:sp>
      <p:sp>
        <p:nvSpPr>
          <p:cNvPr id="14" name="Text 12"/>
          <p:cNvSpPr/>
          <p:nvPr/>
        </p:nvSpPr>
        <p:spPr>
          <a:xfrm>
            <a:off x="6311206" y="2638921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 service completion rate</a:t>
            </a:r>
            <a:endParaRPr lang="en-US" sz="1333" dirty="0"/>
          </a:p>
        </p:txBody>
      </p:sp>
      <p:sp>
        <p:nvSpPr>
          <p:cNvPr id="15" name="Text 13"/>
          <p:cNvSpPr/>
          <p:nvPr/>
        </p:nvSpPr>
        <p:spPr>
          <a:xfrm>
            <a:off x="6311206" y="3083918"/>
            <a:ext cx="270311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Position:</a:t>
            </a:r>
            <a:endParaRPr lang="en-US" sz="2125" dirty="0"/>
          </a:p>
        </p:txBody>
      </p:sp>
      <p:sp>
        <p:nvSpPr>
          <p:cNvPr id="16" name="Text 14"/>
          <p:cNvSpPr/>
          <p:nvPr/>
        </p:nvSpPr>
        <p:spPr>
          <a:xfrm>
            <a:off x="6311206" y="3592910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credit union in Maine with real-time translation</a:t>
            </a:r>
            <a:endParaRPr lang="en-US" sz="1333" dirty="0"/>
          </a:p>
        </p:txBody>
      </p:sp>
      <p:sp>
        <p:nvSpPr>
          <p:cNvPr id="17" name="Text 15"/>
          <p:cNvSpPr/>
          <p:nvPr/>
        </p:nvSpPr>
        <p:spPr>
          <a:xfrm>
            <a:off x="6311206" y="3926582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 coverage and industry recognition</a:t>
            </a:r>
            <a:endParaRPr lang="en-US" sz="1333" dirty="0"/>
          </a:p>
        </p:txBody>
      </p:sp>
      <p:sp>
        <p:nvSpPr>
          <p:cNvPr id="18" name="Text 16"/>
          <p:cNvSpPr/>
          <p:nvPr/>
        </p:nvSpPr>
        <p:spPr>
          <a:xfrm>
            <a:off x="6311206" y="4260256"/>
            <a:ext cx="528796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for other credit unions</a:t>
            </a:r>
            <a:endParaRPr lang="en-US" sz="1333" dirty="0"/>
          </a:p>
        </p:txBody>
      </p:sp>
      <p:sp>
        <p:nvSpPr>
          <p:cNvPr id="19" name="Text 17"/>
          <p:cNvSpPr/>
          <p:nvPr/>
        </p:nvSpPr>
        <p:spPr>
          <a:xfrm>
            <a:off x="599182" y="4850706"/>
            <a:ext cx="2703116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Impact:</a:t>
            </a:r>
            <a:endParaRPr lang="en-US" sz="2125" dirty="0"/>
          </a:p>
        </p:txBody>
      </p:sp>
      <p:sp>
        <p:nvSpPr>
          <p:cNvPr id="20" name="Text 18"/>
          <p:cNvSpPr/>
          <p:nvPr/>
        </p:nvSpPr>
        <p:spPr>
          <a:xfrm>
            <a:off x="599182" y="5445324"/>
            <a:ext cx="1099363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Break-even: Month 3 (50 new members)</a:t>
            </a:r>
            <a:endParaRPr lang="en-US" sz="1333" dirty="0"/>
          </a:p>
        </p:txBody>
      </p:sp>
      <p:sp>
        <p:nvSpPr>
          <p:cNvPr id="21" name="Text 19"/>
          <p:cNvSpPr/>
          <p:nvPr/>
        </p:nvSpPr>
        <p:spPr>
          <a:xfrm>
            <a:off x="599182" y="5778996"/>
            <a:ext cx="1099363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 1 ROI: 300-500%</a:t>
            </a:r>
            <a:endParaRPr lang="en-US" sz="1333" dirty="0"/>
          </a:p>
        </p:txBody>
      </p:sp>
      <p:sp>
        <p:nvSpPr>
          <p:cNvPr id="22" name="Text 20"/>
          <p:cNvSpPr/>
          <p:nvPr/>
        </p:nvSpPr>
        <p:spPr>
          <a:xfrm>
            <a:off x="599182" y="6112670"/>
            <a:ext cx="1099363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potential: $500K-1.5M</a:t>
            </a:r>
            <a:endParaRPr lang="en-US" sz="1333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615" y="447576"/>
            <a:ext cx="7476927" cy="53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cPort Will Win: Our Unique Position</a:t>
            </a:r>
            <a:endParaRPr lang="en-US" sz="3333" dirty="0"/>
          </a:p>
        </p:txBody>
      </p:sp>
      <p:sp>
        <p:nvSpPr>
          <p:cNvPr id="3" name="Shape 1"/>
          <p:cNvSpPr/>
          <p:nvPr/>
        </p:nvSpPr>
        <p:spPr>
          <a:xfrm>
            <a:off x="569615" y="1308398"/>
            <a:ext cx="5445026" cy="2249388"/>
          </a:xfrm>
          <a:prstGeom prst="roundRect">
            <a:avLst>
              <a:gd name="adj" fmla="val 108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84" y="1477467"/>
            <a:ext cx="488256" cy="488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27" y="1584226"/>
            <a:ext cx="219670" cy="2746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8683" y="2128441"/>
            <a:ext cx="2141637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Community Trust</a:t>
            </a:r>
            <a:endParaRPr lang="en-US" sz="1667" dirty="0"/>
          </a:p>
        </p:txBody>
      </p:sp>
      <p:sp>
        <p:nvSpPr>
          <p:cNvPr id="7" name="Text 3"/>
          <p:cNvSpPr/>
          <p:nvPr/>
        </p:nvSpPr>
        <p:spPr>
          <a:xfrm>
            <a:off x="738684" y="2493764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94-year history in Maine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38684" y="2811066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Forbes #1 credit union 3 years running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38684" y="3128368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community relationships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6177360" y="1308398"/>
            <a:ext cx="5445026" cy="2249388"/>
          </a:xfrm>
          <a:prstGeom prst="roundRect">
            <a:avLst>
              <a:gd name="adj" fmla="val 108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29" y="1477467"/>
            <a:ext cx="488256" cy="488256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671" y="1584226"/>
            <a:ext cx="219670" cy="2746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46429" y="2128441"/>
            <a:ext cx="2438598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Credit Union Difference</a:t>
            </a:r>
            <a:endParaRPr lang="en-US" sz="1667" dirty="0"/>
          </a:p>
        </p:txBody>
      </p:sp>
      <p:sp>
        <p:nvSpPr>
          <p:cNvPr id="14" name="Text 8"/>
          <p:cNvSpPr/>
          <p:nvPr/>
        </p:nvSpPr>
        <p:spPr>
          <a:xfrm>
            <a:off x="6346429" y="2493764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Member-owned cooperative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6346429" y="2811066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Community-focused mission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6346429" y="3128368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fees than banks</a:t>
            </a:r>
            <a:endParaRPr lang="en-US" sz="1250" dirty="0"/>
          </a:p>
        </p:txBody>
      </p:sp>
      <p:sp>
        <p:nvSpPr>
          <p:cNvPr id="17" name="Shape 11"/>
          <p:cNvSpPr/>
          <p:nvPr/>
        </p:nvSpPr>
        <p:spPr>
          <a:xfrm>
            <a:off x="569615" y="3720505"/>
            <a:ext cx="5445026" cy="2249388"/>
          </a:xfrm>
          <a:prstGeom prst="roundRect">
            <a:avLst>
              <a:gd name="adj" fmla="val 108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84" y="3889574"/>
            <a:ext cx="488256" cy="488256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27" y="3996333"/>
            <a:ext cx="219670" cy="27463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38683" y="4540548"/>
            <a:ext cx="2385517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First-Mover Advantage</a:t>
            </a:r>
            <a:endParaRPr lang="en-US" sz="1667" dirty="0"/>
          </a:p>
        </p:txBody>
      </p:sp>
      <p:sp>
        <p:nvSpPr>
          <p:cNvPr id="21" name="Text 13"/>
          <p:cNvSpPr/>
          <p:nvPr/>
        </p:nvSpPr>
        <p:spPr>
          <a:xfrm>
            <a:off x="738684" y="4905871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in Maine with this technology</a:t>
            </a:r>
            <a:endParaRPr lang="en-US" sz="1250" dirty="0"/>
          </a:p>
        </p:txBody>
      </p:sp>
      <p:sp>
        <p:nvSpPr>
          <p:cNvPr id="22" name="Text 14"/>
          <p:cNvSpPr/>
          <p:nvPr/>
        </p:nvSpPr>
        <p:spPr>
          <a:xfrm>
            <a:off x="738684" y="5223173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the standard for others</a:t>
            </a:r>
            <a:endParaRPr lang="en-US" sz="1250" dirty="0"/>
          </a:p>
        </p:txBody>
      </p:sp>
      <p:sp>
        <p:nvSpPr>
          <p:cNvPr id="23" name="Text 15"/>
          <p:cNvSpPr/>
          <p:nvPr/>
        </p:nvSpPr>
        <p:spPr>
          <a:xfrm>
            <a:off x="738684" y="5540474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immigrant community loyalty</a:t>
            </a:r>
            <a:endParaRPr lang="en-US" sz="1250" dirty="0"/>
          </a:p>
        </p:txBody>
      </p:sp>
      <p:sp>
        <p:nvSpPr>
          <p:cNvPr id="24" name="Shape 16"/>
          <p:cNvSpPr/>
          <p:nvPr/>
        </p:nvSpPr>
        <p:spPr>
          <a:xfrm>
            <a:off x="6177360" y="3720505"/>
            <a:ext cx="5445026" cy="2249388"/>
          </a:xfrm>
          <a:prstGeom prst="roundRect">
            <a:avLst>
              <a:gd name="adj" fmla="val 108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429" y="3889574"/>
            <a:ext cx="488256" cy="488256"/>
          </a:xfrm>
          <a:prstGeom prst="rect">
            <a:avLst/>
          </a:prstGeom>
        </p:spPr>
      </p:pic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0671" y="3996333"/>
            <a:ext cx="219670" cy="274638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6346428" y="4540548"/>
            <a:ext cx="2253357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Human + AI Approach</a:t>
            </a:r>
            <a:endParaRPr lang="en-US" sz="1667" dirty="0"/>
          </a:p>
        </p:txBody>
      </p:sp>
      <p:sp>
        <p:nvSpPr>
          <p:cNvPr id="28" name="Text 18"/>
          <p:cNvSpPr/>
          <p:nvPr/>
        </p:nvSpPr>
        <p:spPr>
          <a:xfrm>
            <a:off x="6346429" y="4905871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enhances personal service</a:t>
            </a:r>
            <a:endParaRPr lang="en-US" sz="1250" dirty="0"/>
          </a:p>
        </p:txBody>
      </p:sp>
      <p:sp>
        <p:nvSpPr>
          <p:cNvPr id="29" name="Text 19"/>
          <p:cNvSpPr/>
          <p:nvPr/>
        </p:nvSpPr>
        <p:spPr>
          <a:xfrm>
            <a:off x="6346429" y="5223173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remain central to experience</a:t>
            </a:r>
            <a:endParaRPr lang="en-US" sz="1250" dirty="0"/>
          </a:p>
        </p:txBody>
      </p:sp>
      <p:sp>
        <p:nvSpPr>
          <p:cNvPr id="30" name="Text 20"/>
          <p:cNvSpPr/>
          <p:nvPr/>
        </p:nvSpPr>
        <p:spPr>
          <a:xfrm>
            <a:off x="6346429" y="5540474"/>
            <a:ext cx="5106888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sensitivity built-in</a:t>
            </a:r>
            <a:endParaRPr lang="en-US" sz="1250" dirty="0"/>
          </a:p>
        </p:txBody>
      </p:sp>
      <p:sp>
        <p:nvSpPr>
          <p:cNvPr id="31" name="Text 21"/>
          <p:cNvSpPr/>
          <p:nvPr/>
        </p:nvSpPr>
        <p:spPr>
          <a:xfrm>
            <a:off x="569615" y="6152952"/>
            <a:ext cx="11052770" cy="260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12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Reality:</a:t>
            </a: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Large banks have technology but lack community trust and personal service</a:t>
            </a:r>
            <a:endParaRPr lang="en-US" sz="12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656829"/>
            <a:ext cx="9184382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Measuring Success: Clear, Achievable Goals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4" y="1701999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30-Day Metrics:</a:t>
            </a:r>
            <a:endParaRPr lang="en-US" sz="2208" dirty="0"/>
          </a:p>
        </p:txBody>
      </p:sp>
      <p:sp>
        <p:nvSpPr>
          <p:cNvPr id="4" name="Text 2"/>
          <p:cNvSpPr/>
          <p:nvPr/>
        </p:nvSpPr>
        <p:spPr>
          <a:xfrm>
            <a:off x="631924" y="223877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uptime &gt;95%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4" y="259080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100+ translations completed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4" y="294282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adoption &gt;80%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4" y="3294857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 critical errors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631924" y="3764261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90-Day Metrics:</a:t>
            </a:r>
            <a:endParaRPr lang="en-US" sz="2208" dirty="0"/>
          </a:p>
        </p:txBody>
      </p:sp>
      <p:sp>
        <p:nvSpPr>
          <p:cNvPr id="9" name="Text 7"/>
          <p:cNvSpPr/>
          <p:nvPr/>
        </p:nvSpPr>
        <p:spPr>
          <a:xfrm>
            <a:off x="631924" y="430103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 customer interactions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631924" y="465306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50+ new immigrant members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631924" y="500509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&lt;2 minute average service time</a:t>
            </a:r>
            <a:endParaRPr lang="en-US" sz="1417" dirty="0"/>
          </a:p>
        </p:txBody>
      </p:sp>
      <p:sp>
        <p:nvSpPr>
          <p:cNvPr id="12" name="Text 10"/>
          <p:cNvSpPr/>
          <p:nvPr/>
        </p:nvSpPr>
        <p:spPr>
          <a:xfrm>
            <a:off x="631924" y="535711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85% translation accuracy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6322616" y="1701999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6-Month Metrics:</a:t>
            </a:r>
            <a:endParaRPr lang="en-US" sz="2208" dirty="0"/>
          </a:p>
        </p:txBody>
      </p:sp>
      <p:sp>
        <p:nvSpPr>
          <p:cNvPr id="14" name="Text 12"/>
          <p:cNvSpPr/>
          <p:nvPr/>
        </p:nvSpPr>
        <p:spPr>
          <a:xfrm>
            <a:off x="6322616" y="223877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1,000+ members served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6322616" y="259080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100+ new accounts opened</a:t>
            </a:r>
            <a:endParaRPr lang="en-US" sz="1417" dirty="0"/>
          </a:p>
        </p:txBody>
      </p:sp>
      <p:sp>
        <p:nvSpPr>
          <p:cNvPr id="16" name="Text 14"/>
          <p:cNvSpPr/>
          <p:nvPr/>
        </p:nvSpPr>
        <p:spPr>
          <a:xfrm>
            <a:off x="6322616" y="294282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$500K+ new deposits</a:t>
            </a:r>
            <a:endParaRPr lang="en-US" sz="1417" dirty="0"/>
          </a:p>
        </p:txBody>
      </p:sp>
      <p:sp>
        <p:nvSpPr>
          <p:cNvPr id="17" name="Text 15"/>
          <p:cNvSpPr/>
          <p:nvPr/>
        </p:nvSpPr>
        <p:spPr>
          <a:xfrm>
            <a:off x="6322616" y="3294857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 staff satisfaction</a:t>
            </a:r>
            <a:endParaRPr lang="en-US" sz="1417" dirty="0"/>
          </a:p>
        </p:txBody>
      </p:sp>
      <p:sp>
        <p:nvSpPr>
          <p:cNvPr id="18" name="Text 16"/>
          <p:cNvSpPr/>
          <p:nvPr/>
        </p:nvSpPr>
        <p:spPr>
          <a:xfrm>
            <a:off x="6322616" y="3764261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1-Year Goals:</a:t>
            </a:r>
            <a:endParaRPr lang="en-US" sz="2208" dirty="0"/>
          </a:p>
        </p:txBody>
      </p:sp>
      <p:sp>
        <p:nvSpPr>
          <p:cNvPr id="19" name="Text 17"/>
          <p:cNvSpPr/>
          <p:nvPr/>
        </p:nvSpPr>
        <p:spPr>
          <a:xfrm>
            <a:off x="6322616" y="430103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2,000+ members served</a:t>
            </a:r>
            <a:endParaRPr lang="en-US" sz="1417" dirty="0"/>
          </a:p>
        </p:txBody>
      </p:sp>
      <p:sp>
        <p:nvSpPr>
          <p:cNvPr id="20" name="Text 18"/>
          <p:cNvSpPr/>
          <p:nvPr/>
        </p:nvSpPr>
        <p:spPr>
          <a:xfrm>
            <a:off x="6322616" y="465306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250+ new members acquired</a:t>
            </a:r>
            <a:endParaRPr lang="en-US" sz="1417" dirty="0"/>
          </a:p>
        </p:txBody>
      </p:sp>
      <p:sp>
        <p:nvSpPr>
          <p:cNvPr id="21" name="Text 19"/>
          <p:cNvSpPr/>
          <p:nvPr/>
        </p:nvSpPr>
        <p:spPr>
          <a:xfrm>
            <a:off x="6322616" y="500509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$2.5M new deposits</a:t>
            </a:r>
            <a:endParaRPr lang="en-US" sz="1417" dirty="0"/>
          </a:p>
        </p:txBody>
      </p:sp>
      <p:sp>
        <p:nvSpPr>
          <p:cNvPr id="22" name="Text 20"/>
          <p:cNvSpPr/>
          <p:nvPr/>
        </p:nvSpPr>
        <p:spPr>
          <a:xfrm>
            <a:off x="6322616" y="535711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Expansion to all branches</a:t>
            </a:r>
            <a:endParaRPr lang="en-US" sz="1417" dirty="0"/>
          </a:p>
        </p:txBody>
      </p:sp>
      <p:sp>
        <p:nvSpPr>
          <p:cNvPr id="23" name="Text 21"/>
          <p:cNvSpPr/>
          <p:nvPr/>
        </p:nvSpPr>
        <p:spPr>
          <a:xfrm>
            <a:off x="631924" y="5912247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Tracking Dashboard: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metrics visible to management</a:t>
            </a:r>
            <a:endParaRPr lang="en-US" sz="141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512366"/>
            <a:ext cx="5734050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Window of Opportunity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4" y="1557536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Timing:</a:t>
            </a:r>
            <a:endParaRPr lang="en-US" sz="2208" dirty="0"/>
          </a:p>
        </p:txBody>
      </p:sp>
      <p:sp>
        <p:nvSpPr>
          <p:cNvPr id="4" name="Text 2"/>
          <p:cNvSpPr/>
          <p:nvPr/>
        </p:nvSpPr>
        <p:spPr>
          <a:xfrm>
            <a:off x="631924" y="2094309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Immigrant population growing rapidly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4" y="244633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Competitors haven't moved yet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4" y="2798366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trust at all-time high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4" y="3150394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costs decreasing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631925" y="3619798"/>
            <a:ext cx="327590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Organizational Readiness:</a:t>
            </a:r>
            <a:endParaRPr lang="en-US" sz="2208" dirty="0"/>
          </a:p>
        </p:txBody>
      </p:sp>
      <p:sp>
        <p:nvSpPr>
          <p:cNvPr id="9" name="Text 7"/>
          <p:cNvSpPr/>
          <p:nvPr/>
        </p:nvSpPr>
        <p:spPr>
          <a:xfrm>
            <a:off x="631924" y="4156571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Lewiston branch opening (high immigrant population)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631924" y="4797524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requesting better tools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631924" y="514955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Board supportive of innovation</a:t>
            </a:r>
            <a:endParaRPr lang="en-US" sz="1417" dirty="0"/>
          </a:p>
        </p:txBody>
      </p:sp>
      <p:sp>
        <p:nvSpPr>
          <p:cNvPr id="12" name="Text 10"/>
          <p:cNvSpPr/>
          <p:nvPr/>
        </p:nvSpPr>
        <p:spPr>
          <a:xfrm>
            <a:off x="631924" y="5501581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available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6322616" y="1557536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 of Waiting:</a:t>
            </a:r>
            <a:endParaRPr lang="en-US" sz="2208" dirty="0"/>
          </a:p>
        </p:txBody>
      </p:sp>
      <p:sp>
        <p:nvSpPr>
          <p:cNvPr id="14" name="Text 12"/>
          <p:cNvSpPr/>
          <p:nvPr/>
        </p:nvSpPr>
        <p:spPr>
          <a:xfrm>
            <a:off x="6322616" y="2094309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Lose first-mover advantage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6322616" y="244633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Competitors capture market</a:t>
            </a:r>
            <a:endParaRPr lang="en-US" sz="1417" dirty="0"/>
          </a:p>
        </p:txBody>
      </p:sp>
      <p:sp>
        <p:nvSpPr>
          <p:cNvPr id="16" name="Text 14"/>
          <p:cNvSpPr/>
          <p:nvPr/>
        </p:nvSpPr>
        <p:spPr>
          <a:xfrm>
            <a:off x="6322616" y="2798366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needs unmet</a:t>
            </a:r>
            <a:endParaRPr lang="en-US" sz="1417" dirty="0"/>
          </a:p>
        </p:txBody>
      </p:sp>
      <p:sp>
        <p:nvSpPr>
          <p:cNvPr id="17" name="Text 15"/>
          <p:cNvSpPr/>
          <p:nvPr/>
        </p:nvSpPr>
        <p:spPr>
          <a:xfrm>
            <a:off x="6322616" y="3150394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frustration grows</a:t>
            </a:r>
            <a:endParaRPr lang="en-US" sz="1417" dirty="0"/>
          </a:p>
        </p:txBody>
      </p:sp>
      <p:sp>
        <p:nvSpPr>
          <p:cNvPr id="18" name="Text 16"/>
          <p:cNvSpPr/>
          <p:nvPr/>
        </p:nvSpPr>
        <p:spPr>
          <a:xfrm>
            <a:off x="631924" y="6056709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Critical Decision: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Act now or cede the immigrant banking market to larger institutions</a:t>
            </a:r>
            <a:endParaRPr lang="en-US" sz="141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4FE75377-0E75-E66E-42CD-6457891B6F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l="1" r="58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35638B1C-7136-44B2-CB49-8D0EE08694F7}"/>
              </a:ext>
            </a:extLst>
          </p:cNvPr>
          <p:cNvSpPr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Barlow Bold" panose="00000800000000000000" pitchFamily="2" charset="0"/>
                <a:ea typeface="+mj-ea"/>
                <a:cs typeface="+mj-cs"/>
              </a:rPr>
              <a:t>Outline</a:t>
            </a:r>
            <a:endParaRPr lang="en-US" sz="4000" dirty="0">
              <a:latin typeface="Barlow Bold" panose="00000800000000000000" pitchFamily="2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BF9F-6BD1-8858-F58E-66AAB716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137558"/>
            <a:ext cx="3822189" cy="403940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/>
            <a:r>
              <a:rPr lang="en-US" sz="2000" dirty="0">
                <a:latin typeface="Montserrat" panose="00000500000000000000" pitchFamily="2" charset="0"/>
              </a:rPr>
              <a:t>Background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Tech Solution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AI Fine-tuning details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Concern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Timeline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Budget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Expectation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Demo</a:t>
            </a:r>
          </a:p>
          <a:p>
            <a:pPr marL="285750"/>
            <a:r>
              <a:rPr lang="en-US" sz="2000" dirty="0">
                <a:latin typeface="Montserrat" panose="00000500000000000000" pitchFamily="2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714473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24" y="346869"/>
            <a:ext cx="5279728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See It In Action: Live Demonstration</a:t>
            </a:r>
            <a:endParaRPr lang="en-US" sz="2583" dirty="0"/>
          </a:p>
        </p:txBody>
      </p:sp>
      <p:sp>
        <p:nvSpPr>
          <p:cNvPr id="3" name="Text 1"/>
          <p:cNvSpPr/>
          <p:nvPr/>
        </p:nvSpPr>
        <p:spPr>
          <a:xfrm>
            <a:off x="441524" y="1014115"/>
            <a:ext cx="11308953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95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Scenario:</a:t>
            </a: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Portuguese-speaking customer needs auto loan</a:t>
            </a:r>
            <a:endParaRPr lang="en-US" sz="958" dirty="0"/>
          </a:p>
        </p:txBody>
      </p:sp>
      <p:sp>
        <p:nvSpPr>
          <p:cNvPr id="4" name="Text 2"/>
          <p:cNvSpPr/>
          <p:nvPr/>
        </p:nvSpPr>
        <p:spPr>
          <a:xfrm>
            <a:off x="441523" y="1484016"/>
            <a:ext cx="1992015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Screen 1: Greeter iPad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441524" y="1859161"/>
            <a:ext cx="3565228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selection (Portuguese flag)</a:t>
            </a:r>
            <a:endParaRPr lang="en-US" sz="958" dirty="0"/>
          </a:p>
        </p:txBody>
      </p:sp>
      <p:sp>
        <p:nvSpPr>
          <p:cNvPr id="6" name="Text 4"/>
          <p:cNvSpPr/>
          <p:nvPr/>
        </p:nvSpPr>
        <p:spPr>
          <a:xfrm>
            <a:off x="441524" y="2105223"/>
            <a:ext cx="3565228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Audio translation in progress</a:t>
            </a:r>
            <a:endParaRPr lang="en-US" sz="958" dirty="0"/>
          </a:p>
        </p:txBody>
      </p:sp>
      <p:sp>
        <p:nvSpPr>
          <p:cNvPr id="7" name="Text 5"/>
          <p:cNvSpPr/>
          <p:nvPr/>
        </p:nvSpPr>
        <p:spPr>
          <a:xfrm>
            <a:off x="441524" y="2351286"/>
            <a:ext cx="3565228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suggests "Complex Service - Loan"</a:t>
            </a:r>
            <a:endParaRPr lang="en-US" sz="958" dirty="0"/>
          </a:p>
        </p:txBody>
      </p:sp>
      <p:sp>
        <p:nvSpPr>
          <p:cNvPr id="8" name="Text 6"/>
          <p:cNvSpPr/>
          <p:nvPr/>
        </p:nvSpPr>
        <p:spPr>
          <a:xfrm>
            <a:off x="441524" y="2597348"/>
            <a:ext cx="3565228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Queue assignment with one tap</a:t>
            </a:r>
            <a:endParaRPr lang="en-US" sz="958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4" y="2941142"/>
            <a:ext cx="3565228" cy="356522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320878" y="1484016"/>
            <a:ext cx="2523033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Screen 2: Consultor Desktop</a:t>
            </a:r>
            <a:endParaRPr lang="en-US" sz="1542" dirty="0"/>
          </a:p>
        </p:txBody>
      </p:sp>
      <p:sp>
        <p:nvSpPr>
          <p:cNvPr id="11" name="Text 8"/>
          <p:cNvSpPr/>
          <p:nvPr/>
        </p:nvSpPr>
        <p:spPr>
          <a:xfrm>
            <a:off x="4320877" y="1859161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conversation history</a:t>
            </a:r>
            <a:endParaRPr lang="en-US" sz="958" dirty="0"/>
          </a:p>
        </p:txBody>
      </p:sp>
      <p:sp>
        <p:nvSpPr>
          <p:cNvPr id="12" name="Text 9"/>
          <p:cNvSpPr/>
          <p:nvPr/>
        </p:nvSpPr>
        <p:spPr>
          <a:xfrm>
            <a:off x="4320877" y="2105223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upload (loan application)</a:t>
            </a:r>
            <a:endParaRPr lang="en-US" sz="958" dirty="0"/>
          </a:p>
        </p:txBody>
      </p:sp>
      <p:sp>
        <p:nvSpPr>
          <p:cNvPr id="13" name="Text 10"/>
          <p:cNvSpPr/>
          <p:nvPr/>
        </p:nvSpPr>
        <p:spPr>
          <a:xfrm>
            <a:off x="4320877" y="2351286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translation during discussion</a:t>
            </a:r>
            <a:endParaRPr lang="en-US" sz="958" dirty="0"/>
          </a:p>
        </p:txBody>
      </p:sp>
      <p:sp>
        <p:nvSpPr>
          <p:cNvPr id="14" name="Text 11"/>
          <p:cNvSpPr/>
          <p:nvPr/>
        </p:nvSpPr>
        <p:spPr>
          <a:xfrm>
            <a:off x="4320877" y="2597348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Emotion indicator shows "anxious"</a:t>
            </a:r>
            <a:endParaRPr lang="en-US" sz="958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877" y="2941142"/>
            <a:ext cx="3564037" cy="3564037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199041" y="1484016"/>
            <a:ext cx="2223988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Screen 3: Customer View</a:t>
            </a:r>
            <a:endParaRPr lang="en-US" sz="1542" dirty="0"/>
          </a:p>
        </p:txBody>
      </p:sp>
      <p:sp>
        <p:nvSpPr>
          <p:cNvPr id="17" name="Text 13"/>
          <p:cNvSpPr/>
          <p:nvPr/>
        </p:nvSpPr>
        <p:spPr>
          <a:xfrm>
            <a:off x="8199041" y="1859161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 text translations</a:t>
            </a:r>
            <a:endParaRPr lang="en-US" sz="958" dirty="0"/>
          </a:p>
        </p:txBody>
      </p:sp>
      <p:sp>
        <p:nvSpPr>
          <p:cNvPr id="18" name="Text 14"/>
          <p:cNvSpPr/>
          <p:nvPr/>
        </p:nvSpPr>
        <p:spPr>
          <a:xfrm>
            <a:off x="8199041" y="2105223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Loan terms explained in Portuguese</a:t>
            </a:r>
            <a:endParaRPr lang="en-US" sz="958" dirty="0"/>
          </a:p>
        </p:txBody>
      </p:sp>
      <p:sp>
        <p:nvSpPr>
          <p:cNvPr id="19" name="Text 15"/>
          <p:cNvSpPr/>
          <p:nvPr/>
        </p:nvSpPr>
        <p:spPr>
          <a:xfrm>
            <a:off x="8199041" y="2351286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confirmation of amounts</a:t>
            </a:r>
            <a:endParaRPr lang="en-US" sz="958" dirty="0"/>
          </a:p>
        </p:txBody>
      </p:sp>
      <p:sp>
        <p:nvSpPr>
          <p:cNvPr id="20" name="Text 16"/>
          <p:cNvSpPr/>
          <p:nvPr/>
        </p:nvSpPr>
        <p:spPr>
          <a:xfrm>
            <a:off x="8199041" y="2597348"/>
            <a:ext cx="3564037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summary for take-home</a:t>
            </a:r>
            <a:endParaRPr lang="en-US" sz="958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041" y="2941142"/>
            <a:ext cx="3564037" cy="3564037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441524" y="6790134"/>
            <a:ext cx="11308953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95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Takeaway:</a:t>
            </a:r>
            <a:r>
              <a:rPr lang="en-US" sz="95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Simple, intuitive, effective</a:t>
            </a:r>
            <a:endParaRPr lang="en-US" sz="958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FE74D31-B575-BEE7-DAB2-A64E2557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811959" y="450057"/>
            <a:ext cx="6568083" cy="53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208"/>
              </a:lnSpc>
            </a:pPr>
            <a:r>
              <a:rPr lang="en-US" sz="3375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Let's Build Maine's Future Together</a:t>
            </a:r>
            <a:endParaRPr lang="en-US" sz="3375" dirty="0"/>
          </a:p>
        </p:txBody>
      </p:sp>
      <p:sp>
        <p:nvSpPr>
          <p:cNvPr id="3" name="Text 1"/>
          <p:cNvSpPr/>
          <p:nvPr/>
        </p:nvSpPr>
        <p:spPr>
          <a:xfrm>
            <a:off x="572493" y="1397000"/>
            <a:ext cx="2629694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42"/>
              </a:lnSpc>
            </a:pPr>
            <a:r>
              <a:rPr lang="en-US" sz="2000" b="1" dirty="0">
                <a:solidFill>
                  <a:srgbClr val="E5F6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Immediate Next Steps: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72493" y="1883271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Approve budget allocation ($45,000)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2493" y="2202260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 project sponsor from executive team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2493" y="2521248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pilot branch staff for testing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2493" y="2840236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 community partner meetings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301879" y="1397000"/>
            <a:ext cx="2582863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42"/>
              </a:lnSpc>
            </a:pPr>
            <a:r>
              <a:rPr lang="en-US" sz="2000" b="1" dirty="0">
                <a:solidFill>
                  <a:srgbClr val="E5F6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30-Day Milestones: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301880" y="1883271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environment ready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6301880" y="2202260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translation test complete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6301880" y="2521248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feedback collected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6301880" y="2840236"/>
            <a:ext cx="5323979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validation begun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4804569" y="3404593"/>
            <a:ext cx="2582863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2000" b="1" dirty="0">
                <a:solidFill>
                  <a:srgbClr val="E5F6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Your Decision Today: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72493" y="3972720"/>
            <a:ext cx="11047016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Approve project to begin September 1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2493" y="4291707"/>
            <a:ext cx="11047016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Commit resources (budget + staff time)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72493" y="4610696"/>
            <a:ext cx="11047016" cy="26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1250" dirty="0">
                <a:solidFill>
                  <a:srgbClr val="E5F6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Champion innovation at cPort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817860" y="5301754"/>
            <a:ext cx="10801648" cy="860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2708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Question:</a:t>
            </a:r>
            <a:r>
              <a:rPr lang="en-US" sz="2708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Will cPort lead the future of inclusive banking in Maine, or follow others?</a:t>
            </a:r>
            <a:endParaRPr lang="en-US" sz="2708" dirty="0"/>
          </a:p>
        </p:txBody>
      </p:sp>
      <p:sp>
        <p:nvSpPr>
          <p:cNvPr id="18" name="Shape 16"/>
          <p:cNvSpPr/>
          <p:nvPr/>
        </p:nvSpPr>
        <p:spPr>
          <a:xfrm>
            <a:off x="572493" y="5056386"/>
            <a:ext cx="19050" cy="1351558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FCB1F-BA54-3B68-D968-910E7BE4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CB10BE0-4F4A-F624-E49E-A5759F2AC5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75BAE6"/>
          </a:solidFill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1AAB2C1-7C73-E009-0BEE-C335CB04DCC7}"/>
              </a:ext>
            </a:extLst>
          </p:cNvPr>
          <p:cNvSpPr/>
          <p:nvPr/>
        </p:nvSpPr>
        <p:spPr>
          <a:xfrm>
            <a:off x="2811959" y="450057"/>
            <a:ext cx="6568083" cy="53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208"/>
              </a:lnSpc>
            </a:pPr>
            <a:r>
              <a:rPr lang="en-US" sz="3375" b="1" dirty="0">
                <a:solidFill>
                  <a:srgbClr val="063E5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Q&amp;A Discussion</a:t>
            </a:r>
            <a:endParaRPr lang="en-US" sz="3375" dirty="0">
              <a:solidFill>
                <a:srgbClr val="063E5F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43E27C1-8D7E-485A-8973-FBA8382AC9BE}"/>
              </a:ext>
            </a:extLst>
          </p:cNvPr>
          <p:cNvSpPr/>
          <p:nvPr/>
        </p:nvSpPr>
        <p:spPr>
          <a:xfrm>
            <a:off x="1181844" y="1523305"/>
            <a:ext cx="2629694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42"/>
              </a:lnSpc>
            </a:pPr>
            <a:r>
              <a:rPr lang="en-US" sz="2700" b="1" dirty="0">
                <a:solidFill>
                  <a:srgbClr val="063E5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Topics for Discussion: </a:t>
            </a:r>
            <a:endParaRPr lang="en-US" sz="2700" dirty="0">
              <a:solidFill>
                <a:srgbClr val="063E5F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50EDE6B-A9FF-3791-CAA3-2B09358684FF}"/>
              </a:ext>
            </a:extLst>
          </p:cNvPr>
          <p:cNvSpPr/>
          <p:nvPr/>
        </p:nvSpPr>
        <p:spPr>
          <a:xfrm>
            <a:off x="1181845" y="2009576"/>
            <a:ext cx="4589564" cy="2890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concerns or clarifications	</a:t>
            </a:r>
          </a:p>
          <a:p>
            <a:pPr marL="285739" indent="-285739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flexibility or phasing options</a:t>
            </a:r>
          </a:p>
          <a:p>
            <a:pPr marL="285739" indent="-285739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Staff training	</a:t>
            </a:r>
          </a:p>
          <a:p>
            <a:pPr marL="285739" indent="-285739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 metrics and accountability</a:t>
            </a:r>
            <a:endParaRPr lang="en-US" sz="1600" dirty="0">
              <a:solidFill>
                <a:srgbClr val="063E5F"/>
              </a:solidFill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0BCAE07-9F65-2BC5-0CCC-0B0449E45422}"/>
              </a:ext>
            </a:extLst>
          </p:cNvPr>
          <p:cNvSpPr/>
          <p:nvPr/>
        </p:nvSpPr>
        <p:spPr>
          <a:xfrm>
            <a:off x="7049118" y="1523305"/>
            <a:ext cx="2582863" cy="32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42"/>
              </a:lnSpc>
            </a:pPr>
            <a:r>
              <a:rPr lang="en-US" sz="2700" b="1" dirty="0">
                <a:solidFill>
                  <a:srgbClr val="063E5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Commitment can be made: </a:t>
            </a:r>
            <a:endParaRPr lang="en-US" sz="2700" dirty="0">
              <a:solidFill>
                <a:srgbClr val="063E5F"/>
              </a:solidFill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249F064-5F6D-E211-5C99-E7A6542EF68A}"/>
              </a:ext>
            </a:extLst>
          </p:cNvPr>
          <p:cNvSpPr/>
          <p:nvPr/>
        </p:nvSpPr>
        <p:spPr>
          <a:xfrm>
            <a:off x="7049120" y="2009576"/>
            <a:ext cx="4240160" cy="2890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ct val="250000"/>
              </a:lnSpc>
              <a:buSzPct val="100000"/>
              <a:buChar char="•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Weekly progress updates</a:t>
            </a:r>
          </a:p>
          <a:p>
            <a:pPr marL="285739" indent="-285739">
              <a:lnSpc>
                <a:spcPct val="250000"/>
              </a:lnSpc>
              <a:buSzPct val="100000"/>
              <a:buChar char="•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stakeholder reviews</a:t>
            </a:r>
          </a:p>
          <a:p>
            <a:pPr marL="285739" indent="-285739">
              <a:lnSpc>
                <a:spcPct val="250000"/>
              </a:lnSpc>
              <a:buSzPct val="100000"/>
              <a:buChar char="•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Community-validated solution</a:t>
            </a:r>
          </a:p>
          <a:p>
            <a:pPr marL="285739" indent="-285739">
              <a:lnSpc>
                <a:spcPct val="250000"/>
              </a:lnSpc>
              <a:buSzPct val="100000"/>
              <a:buChar char="•"/>
            </a:pPr>
            <a:r>
              <a:rPr lang="en-US" sz="16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Customer-centric implementation</a:t>
            </a:r>
            <a:endParaRPr lang="en-US" sz="1600" dirty="0">
              <a:solidFill>
                <a:srgbClr val="063E5F"/>
              </a:solidFill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7C6C936F-EE5C-AD16-FEB0-9B14FD7860B0}"/>
              </a:ext>
            </a:extLst>
          </p:cNvPr>
          <p:cNvSpPr/>
          <p:nvPr/>
        </p:nvSpPr>
        <p:spPr>
          <a:xfrm>
            <a:off x="6076316" y="1277938"/>
            <a:ext cx="45719" cy="4101275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202098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A1920-216B-2A34-EC2C-8B915A86DAC1}"/>
              </a:ext>
            </a:extLst>
          </p:cNvPr>
          <p:cNvSpPr txBox="1"/>
          <p:nvPr/>
        </p:nvSpPr>
        <p:spPr>
          <a:xfrm>
            <a:off x="719447" y="700645"/>
            <a:ext cx="10515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SLIDE 20: Q&amp;A and Discussion</a:t>
            </a:r>
          </a:p>
          <a:p>
            <a:r>
              <a:rPr lang="en-US" b="1" dirty="0"/>
              <a:t>Title:</a:t>
            </a:r>
            <a:r>
              <a:rPr lang="en-US" dirty="0"/>
              <a:t> Your Questions, Our Commitment</a:t>
            </a:r>
          </a:p>
          <a:p>
            <a:r>
              <a:rPr lang="en-US" b="1" dirty="0"/>
              <a:t>Key Topics for Discussion:</a:t>
            </a:r>
            <a:endParaRPr lang="en-US" dirty="0"/>
          </a:p>
          <a:p>
            <a:r>
              <a:rPr lang="en-US" dirty="0"/>
              <a:t>Technical concerns or clarifications</a:t>
            </a:r>
          </a:p>
          <a:p>
            <a:r>
              <a:rPr lang="en-US" dirty="0"/>
              <a:t>Budget flexibility or phasing options</a:t>
            </a:r>
          </a:p>
          <a:p>
            <a:r>
              <a:rPr lang="en-US" dirty="0"/>
              <a:t>Staff training and change management</a:t>
            </a:r>
          </a:p>
          <a:p>
            <a:r>
              <a:rPr lang="en-US" dirty="0"/>
              <a:t>Community partner engagement</a:t>
            </a:r>
          </a:p>
          <a:p>
            <a:r>
              <a:rPr lang="en-US" dirty="0"/>
              <a:t>Regulatory compliance approach</a:t>
            </a:r>
          </a:p>
          <a:p>
            <a:r>
              <a:rPr lang="en-US" dirty="0"/>
              <a:t>Success metrics and accountability</a:t>
            </a:r>
          </a:p>
          <a:p>
            <a:r>
              <a:rPr lang="en-US" b="1" dirty="0"/>
              <a:t>Our Commitment:</a:t>
            </a:r>
            <a:endParaRPr lang="en-US" dirty="0"/>
          </a:p>
          <a:p>
            <a:r>
              <a:rPr lang="en-US" dirty="0"/>
              <a:t>Weekly progress updates</a:t>
            </a:r>
          </a:p>
          <a:p>
            <a:r>
              <a:rPr lang="en-US" dirty="0"/>
              <a:t>Monthly stakeholder reviews</a:t>
            </a:r>
          </a:p>
          <a:p>
            <a:r>
              <a:rPr lang="en-US" dirty="0"/>
              <a:t>Transparent issue escalation</a:t>
            </a:r>
          </a:p>
          <a:p>
            <a:r>
              <a:rPr lang="en-US" dirty="0"/>
              <a:t>Community-validated solution</a:t>
            </a:r>
          </a:p>
          <a:p>
            <a:r>
              <a:rPr lang="en-US" dirty="0"/>
              <a:t>Staff-centered implementation</a:t>
            </a:r>
          </a:p>
          <a:p>
            <a:r>
              <a:rPr lang="en-US" b="1" dirty="0"/>
              <a:t>Contact Information:</a:t>
            </a:r>
            <a:r>
              <a:rPr lang="en-US" dirty="0"/>
              <a:t> [Project Manager Name &amp; Email] [Technical Lead Name &amp; Email]</a:t>
            </a:r>
          </a:p>
          <a:p>
            <a:r>
              <a:rPr lang="en-US" b="1" dirty="0"/>
              <a:t>Final Thought:</a:t>
            </a:r>
            <a:r>
              <a:rPr lang="en-US" dirty="0"/>
              <a:t> "Technology is just a tool. In the hands of </a:t>
            </a:r>
            <a:r>
              <a:rPr lang="en-US" dirty="0" err="1"/>
              <a:t>cPort's</a:t>
            </a:r>
            <a:r>
              <a:rPr lang="en-US" dirty="0"/>
              <a:t> dedicated staff, it becomes a bridge to financial inclusion for all Mainers."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00F72-13EA-BAED-DA88-2B47906EE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015DB-43DF-6807-1F16-9D126196C01C}"/>
              </a:ext>
            </a:extLst>
          </p:cNvPr>
          <p:cNvSpPr txBox="1"/>
          <p:nvPr/>
        </p:nvSpPr>
        <p:spPr>
          <a:xfrm>
            <a:off x="719447" y="700645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APPENDIX SLIDES (If Time Allows)</a:t>
            </a:r>
          </a:p>
          <a:p>
            <a:r>
              <a:rPr lang="en-US" b="1" dirty="0"/>
              <a:t>SLIDE A1: Technical Architecture Detail</a:t>
            </a:r>
          </a:p>
          <a:p>
            <a:r>
              <a:rPr lang="en-US" b="1" dirty="0"/>
              <a:t>Title:</a:t>
            </a:r>
            <a:r>
              <a:rPr lang="en-US" dirty="0"/>
              <a:t> Under the Hood: Technical Components</a:t>
            </a:r>
          </a:p>
          <a:p>
            <a:r>
              <a:rPr lang="en-US" b="1" dirty="0"/>
              <a:t>Frontend Stack:</a:t>
            </a:r>
            <a:endParaRPr lang="en-US" dirty="0"/>
          </a:p>
          <a:p>
            <a:r>
              <a:rPr lang="en-US" dirty="0"/>
              <a:t>React 18.3 with TypeScript</a:t>
            </a:r>
          </a:p>
          <a:p>
            <a:r>
              <a:rPr lang="en-US" dirty="0"/>
              <a:t>Material-UI components</a:t>
            </a:r>
          </a:p>
          <a:p>
            <a:r>
              <a:rPr lang="en-US" dirty="0"/>
              <a:t>Socket.io client</a:t>
            </a:r>
          </a:p>
          <a:p>
            <a:r>
              <a:rPr lang="en-US" dirty="0"/>
              <a:t>Progressive Web App</a:t>
            </a:r>
          </a:p>
          <a:p>
            <a:r>
              <a:rPr lang="en-US" b="1" dirty="0"/>
              <a:t>Backend Stack:</a:t>
            </a:r>
            <a:endParaRPr lang="en-US" dirty="0"/>
          </a:p>
          <a:p>
            <a:r>
              <a:rPr lang="en-US" dirty="0"/>
              <a:t>Node.js 20.15 LTS</a:t>
            </a:r>
          </a:p>
          <a:p>
            <a:r>
              <a:rPr lang="en-US" dirty="0"/>
              <a:t>Express.js framework</a:t>
            </a:r>
          </a:p>
          <a:p>
            <a:r>
              <a:rPr lang="en-US" dirty="0"/>
              <a:t>PostgreSQL database</a:t>
            </a:r>
          </a:p>
          <a:p>
            <a:r>
              <a:rPr lang="en-US" dirty="0"/>
              <a:t>Prisma ORM</a:t>
            </a:r>
          </a:p>
          <a:p>
            <a:r>
              <a:rPr lang="en-US" b="1" dirty="0"/>
              <a:t>Infrastructure:</a:t>
            </a:r>
            <a:endParaRPr lang="en-US" dirty="0"/>
          </a:p>
          <a:p>
            <a:r>
              <a:rPr lang="en-US" dirty="0"/>
              <a:t>Ubuntu 22.04 VPS</a:t>
            </a:r>
          </a:p>
          <a:p>
            <a:r>
              <a:rPr lang="en-US" dirty="0"/>
              <a:t>NGINX reverse proxy</a:t>
            </a:r>
          </a:p>
          <a:p>
            <a:r>
              <a:rPr lang="en-US" dirty="0"/>
              <a:t>PM2 process manager</a:t>
            </a:r>
          </a:p>
          <a:p>
            <a:r>
              <a:rPr lang="en-US" dirty="0"/>
              <a:t>Let's Encrypt SSL</a:t>
            </a:r>
          </a:p>
        </p:txBody>
      </p:sp>
    </p:spTree>
    <p:extLst>
      <p:ext uri="{BB962C8B-B14F-4D97-AF65-F5344CB8AC3E}">
        <p14:creationId xmlns:p14="http://schemas.microsoft.com/office/powerpoint/2010/main" val="817106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5BFB7-2B30-005C-636E-AD08EFAF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4EB1E-2034-728C-004E-2EAB05AFF3AA}"/>
              </a:ext>
            </a:extLst>
          </p:cNvPr>
          <p:cNvSpPr txBox="1"/>
          <p:nvPr/>
        </p:nvSpPr>
        <p:spPr>
          <a:xfrm>
            <a:off x="719447" y="700645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SLIDE A2: Community Validation Process</a:t>
            </a:r>
          </a:p>
          <a:p>
            <a:r>
              <a:rPr lang="en-US" b="1" dirty="0"/>
              <a:t>Title:</a:t>
            </a:r>
            <a:r>
              <a:rPr lang="en-US" dirty="0"/>
              <a:t> Ensuring Cultural Appropriateness</a:t>
            </a:r>
          </a:p>
          <a:p>
            <a:r>
              <a:rPr lang="en-US" b="1" dirty="0"/>
              <a:t>Validation Partners:</a:t>
            </a:r>
            <a:endParaRPr lang="en-US" dirty="0"/>
          </a:p>
          <a:p>
            <a:r>
              <a:rPr lang="en-US" dirty="0"/>
              <a:t>Greater Portland Immigrant Welcome Center</a:t>
            </a:r>
          </a:p>
          <a:p>
            <a:r>
              <a:rPr lang="en-US" dirty="0"/>
              <a:t>Maine Immigrants' Rights Coalition</a:t>
            </a:r>
          </a:p>
          <a:p>
            <a:r>
              <a:rPr lang="en-US" dirty="0"/>
              <a:t>Community religious leaders</a:t>
            </a:r>
          </a:p>
          <a:p>
            <a:r>
              <a:rPr lang="en-US" dirty="0"/>
              <a:t>Cultural association representatives</a:t>
            </a:r>
          </a:p>
          <a:p>
            <a:r>
              <a:rPr lang="en-US" b="1" dirty="0"/>
              <a:t>Validation Process:</a:t>
            </a:r>
            <a:endParaRPr lang="en-US" dirty="0"/>
          </a:p>
          <a:p>
            <a:r>
              <a:rPr lang="en-US" dirty="0"/>
              <a:t>Weekly translation review sessions</a:t>
            </a:r>
          </a:p>
          <a:p>
            <a:r>
              <a:rPr lang="en-US" dirty="0"/>
              <a:t>Cultural context verification</a:t>
            </a:r>
          </a:p>
          <a:p>
            <a:r>
              <a:rPr lang="en-US" dirty="0"/>
              <a:t>Banking concept explanations</a:t>
            </a:r>
          </a:p>
          <a:p>
            <a:r>
              <a:rPr lang="en-US" dirty="0"/>
              <a:t>Feedback integration loop</a:t>
            </a:r>
          </a:p>
        </p:txBody>
      </p:sp>
    </p:spTree>
    <p:extLst>
      <p:ext uri="{BB962C8B-B14F-4D97-AF65-F5344CB8AC3E}">
        <p14:creationId xmlns:p14="http://schemas.microsoft.com/office/powerpoint/2010/main" val="3085876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4507-D67A-5054-40AE-C26AD2B7D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9175C4-BE8A-A796-D74B-B2FBF5841264}"/>
              </a:ext>
            </a:extLst>
          </p:cNvPr>
          <p:cNvSpPr txBox="1"/>
          <p:nvPr/>
        </p:nvSpPr>
        <p:spPr>
          <a:xfrm>
            <a:off x="719447" y="700645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SLIDE A3: Regulatory Compliance</a:t>
            </a:r>
          </a:p>
          <a:p>
            <a:r>
              <a:rPr lang="en-US" b="1" dirty="0"/>
              <a:t>Title:</a:t>
            </a:r>
            <a:r>
              <a:rPr lang="en-US" dirty="0"/>
              <a:t> Meeting Banking Standards</a:t>
            </a:r>
          </a:p>
          <a:p>
            <a:r>
              <a:rPr lang="en-US" b="1" dirty="0"/>
              <a:t>Compliance Areas:</a:t>
            </a:r>
            <a:endParaRPr lang="en-US" dirty="0"/>
          </a:p>
          <a:p>
            <a:r>
              <a:rPr lang="en-US" dirty="0"/>
              <a:t>NCUA examination readiness</a:t>
            </a:r>
          </a:p>
          <a:p>
            <a:r>
              <a:rPr lang="en-US" dirty="0"/>
              <a:t>GLBA privacy requirements</a:t>
            </a:r>
          </a:p>
          <a:p>
            <a:r>
              <a:rPr lang="en-US" dirty="0"/>
              <a:t>ADA accessibility standards</a:t>
            </a:r>
          </a:p>
          <a:p>
            <a:r>
              <a:rPr lang="en-US" dirty="0"/>
              <a:t>Fair lending regulations</a:t>
            </a:r>
          </a:p>
          <a:p>
            <a:r>
              <a:rPr lang="en-US" b="1" dirty="0"/>
              <a:t>Documentation:</a:t>
            </a:r>
            <a:endParaRPr lang="en-US" dirty="0"/>
          </a:p>
          <a:p>
            <a:r>
              <a:rPr lang="en-US" dirty="0"/>
              <a:t>Complete audit trails</a:t>
            </a:r>
          </a:p>
          <a:p>
            <a:r>
              <a:rPr lang="en-US" dirty="0"/>
              <a:t>Translation accuracy logs</a:t>
            </a:r>
          </a:p>
          <a:p>
            <a:r>
              <a:rPr lang="en-US" dirty="0"/>
              <a:t>Staff action tracking</a:t>
            </a:r>
          </a:p>
          <a:p>
            <a:r>
              <a:rPr lang="en-US" dirty="0"/>
              <a:t>Customer consent records</a:t>
            </a:r>
          </a:p>
        </p:txBody>
      </p:sp>
    </p:spTree>
    <p:extLst>
      <p:ext uri="{BB962C8B-B14F-4D97-AF65-F5344CB8AC3E}">
        <p14:creationId xmlns:p14="http://schemas.microsoft.com/office/powerpoint/2010/main" val="359345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34" y="495995"/>
            <a:ext cx="10930533" cy="1185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Vision: Personalized Multilingual Banking for Maine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30733" y="2042021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3" y="2042021"/>
            <a:ext cx="50800" cy="16802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7116" y="2247602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Challenge: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87116" y="2652018"/>
            <a:ext cx="3061394" cy="86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56,500+ immigrants in Maine need banking services but face language barriers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4334272" y="2042021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72" y="2042021"/>
            <a:ext cx="50800" cy="16802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90654" y="2247602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Solution: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4590654" y="2652018"/>
            <a:ext cx="3061394" cy="86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real-time translation tool with human-in-the-loop approach</a:t>
            </a:r>
            <a:endParaRPr lang="en-US" sz="1417" dirty="0"/>
          </a:p>
        </p:txBody>
      </p:sp>
      <p:sp>
        <p:nvSpPr>
          <p:cNvPr id="11" name="Shape 7"/>
          <p:cNvSpPr/>
          <p:nvPr/>
        </p:nvSpPr>
        <p:spPr>
          <a:xfrm>
            <a:off x="8037810" y="2042021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10" y="2042021"/>
            <a:ext cx="50800" cy="168026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94192" y="2247602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Impact: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8294192" y="2652018"/>
            <a:ext cx="3061394" cy="86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15-25% increase in immigrant member acquisition within 12 months</a:t>
            </a:r>
            <a:endParaRPr lang="en-US" sz="1417" dirty="0"/>
          </a:p>
        </p:txBody>
      </p:sp>
      <p:sp>
        <p:nvSpPr>
          <p:cNvPr id="15" name="Shape 10"/>
          <p:cNvSpPr/>
          <p:nvPr/>
        </p:nvSpPr>
        <p:spPr>
          <a:xfrm>
            <a:off x="630733" y="3902472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3" y="3902472"/>
            <a:ext cx="50800" cy="168026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87116" y="4108053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Investment:</a:t>
            </a:r>
            <a:endParaRPr lang="en-US" sz="1833" dirty="0"/>
          </a:p>
        </p:txBody>
      </p:sp>
      <p:sp>
        <p:nvSpPr>
          <p:cNvPr id="18" name="Text 12"/>
          <p:cNvSpPr/>
          <p:nvPr/>
        </p:nvSpPr>
        <p:spPr>
          <a:xfrm>
            <a:off x="887116" y="4512469"/>
            <a:ext cx="3061394" cy="86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$40-50K total first-year cost with $575-775/month operational expense</a:t>
            </a:r>
            <a:endParaRPr lang="en-US" sz="1417" dirty="0"/>
          </a:p>
        </p:txBody>
      </p:sp>
      <p:sp>
        <p:nvSpPr>
          <p:cNvPr id="19" name="Shape 13"/>
          <p:cNvSpPr/>
          <p:nvPr/>
        </p:nvSpPr>
        <p:spPr>
          <a:xfrm>
            <a:off x="4334272" y="3902472"/>
            <a:ext cx="3523357" cy="1680269"/>
          </a:xfrm>
          <a:prstGeom prst="roundRect">
            <a:avLst>
              <a:gd name="adj" fmla="val 1608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72" y="3902472"/>
            <a:ext cx="50800" cy="168026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590654" y="4108053"/>
            <a:ext cx="2371229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Timeline:</a:t>
            </a:r>
            <a:endParaRPr lang="en-US" sz="1833" dirty="0"/>
          </a:p>
        </p:txBody>
      </p:sp>
      <p:sp>
        <p:nvSpPr>
          <p:cNvPr id="22" name="Text 15"/>
          <p:cNvSpPr/>
          <p:nvPr/>
        </p:nvSpPr>
        <p:spPr>
          <a:xfrm>
            <a:off x="4590654" y="4512470"/>
            <a:ext cx="3061394" cy="576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4-month development, January 2025 pilot launch</a:t>
            </a:r>
            <a:endParaRPr lang="en-US" sz="1417" dirty="0"/>
          </a:p>
        </p:txBody>
      </p:sp>
      <p:sp>
        <p:nvSpPr>
          <p:cNvPr id="23" name="Text 16"/>
          <p:cNvSpPr/>
          <p:nvPr/>
        </p:nvSpPr>
        <p:spPr>
          <a:xfrm>
            <a:off x="630734" y="5785445"/>
            <a:ext cx="10930533" cy="576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Bottom Line: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Transform cPort into Maine's premier multilingual financial institution while maintaining the personal touch that defines credit union banking</a:t>
            </a:r>
            <a:endParaRPr lang="en-US" sz="141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882" y="351135"/>
            <a:ext cx="7645003" cy="419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92"/>
              </a:lnSpc>
            </a:pPr>
            <a:r>
              <a:rPr lang="en-US" sz="26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Now? The Urgent Need for Multilingual Banking</a:t>
            </a:r>
            <a:endParaRPr lang="en-US" sz="2625" dirty="0"/>
          </a:p>
        </p:txBody>
      </p:sp>
      <p:sp>
        <p:nvSpPr>
          <p:cNvPr id="3" name="Text 1"/>
          <p:cNvSpPr/>
          <p:nvPr/>
        </p:nvSpPr>
        <p:spPr>
          <a:xfrm>
            <a:off x="446882" y="1090315"/>
            <a:ext cx="1680369" cy="21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Current Pain Points:</a:t>
            </a:r>
            <a:endParaRPr lang="en-US" sz="1292" dirty="0"/>
          </a:p>
        </p:txBody>
      </p:sp>
      <p:sp>
        <p:nvSpPr>
          <p:cNvPr id="4" name="Text 2"/>
          <p:cNvSpPr/>
          <p:nvPr/>
        </p:nvSpPr>
        <p:spPr>
          <a:xfrm>
            <a:off x="446882" y="1428056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Delays: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30-40% longer transaction times for non-English speakers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6882" y="1676995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Lost Opportunities: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Unable to serve 56,500+ potential members effectively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46882" y="1925935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Pressure: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Large banks offering digital multilingual services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46882" y="2174875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Frustration: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Communication barriers affecting employee satisfaction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46882" y="2423815"/>
            <a:ext cx="54933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Compliance Risks: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Financial disclosures in English-only create liability</a:t>
            </a:r>
            <a:endParaRPr lang="en-US" sz="1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23" y="1106289"/>
            <a:ext cx="5493345" cy="549334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38373" y="7030641"/>
            <a:ext cx="11106745" cy="204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Critical Insight: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"Maine's immigrant population is growing 3x faster than general population - this is not just a service improvement, it's a strategic necessity for growth"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46882" y="6886972"/>
            <a:ext cx="19050" cy="491629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1345804"/>
            <a:ext cx="77866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Serving Maine's Diverse Communities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2390974"/>
            <a:ext cx="3585766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Priority Languages &amp; Populations: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4" y="2868315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Portuguese (1,600+):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Angolan community with Kimbundu influences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4" y="3509268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French (39,000+):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Congolese using Belgian French with Lingala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4" y="4150221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Somali (2,400+):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Including Somali Bantu variations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4" y="4502249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 startAt="4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Arabic (1,500+):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Multiple regional dialects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631924" y="485427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Font typeface="+mj-lt"/>
              <a:buAutoNum type="arabicPeriod" startAt="5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Spanish (14,000+):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Diverse Latin American origins</a:t>
            </a:r>
            <a:endParaRPr lang="en-US" sz="1417" dirty="0"/>
          </a:p>
        </p:txBody>
      </p:sp>
      <p:sp>
        <p:nvSpPr>
          <p:cNvPr id="9" name="Text 7"/>
          <p:cNvSpPr/>
          <p:nvPr/>
        </p:nvSpPr>
        <p:spPr>
          <a:xfrm>
            <a:off x="6322616" y="2390974"/>
            <a:ext cx="304948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Unique Credit Union Context: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6322616" y="2868315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"Share draft accounts" vs. checking accounts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6322616" y="322034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"Members" not customers</a:t>
            </a:r>
            <a:endParaRPr lang="en-US" sz="1417" dirty="0"/>
          </a:p>
        </p:txBody>
      </p:sp>
      <p:sp>
        <p:nvSpPr>
          <p:cNvPr id="12" name="Text 10"/>
          <p:cNvSpPr/>
          <p:nvPr/>
        </p:nvSpPr>
        <p:spPr>
          <a:xfrm>
            <a:off x="6322616" y="3572371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Cooperative financial concepts need cultural translation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6322616" y="4330700"/>
            <a:ext cx="269716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Community Partnerships: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6322616" y="4808042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Greater Portland Immigrant Welcome Center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6322616" y="5160069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Maine Immigrants' Rights Coalition</a:t>
            </a:r>
            <a:endParaRPr lang="en-US" sz="141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82" y="361554"/>
            <a:ext cx="7451725" cy="431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Smart, Simple, Scalable: Our Technical Approach</a:t>
            </a:r>
            <a:endParaRPr lang="en-US" sz="2708" dirty="0"/>
          </a:p>
        </p:txBody>
      </p:sp>
      <p:sp>
        <p:nvSpPr>
          <p:cNvPr id="3" name="Text 1"/>
          <p:cNvSpPr/>
          <p:nvPr/>
        </p:nvSpPr>
        <p:spPr>
          <a:xfrm>
            <a:off x="459582" y="990402"/>
            <a:ext cx="2025154" cy="21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Three-Layer Architecture:</a:t>
            </a:r>
            <a:endParaRPr lang="en-US" sz="1333" dirty="0"/>
          </a:p>
        </p:txBody>
      </p:sp>
      <p:sp>
        <p:nvSpPr>
          <p:cNvPr id="4" name="Shape 2"/>
          <p:cNvSpPr/>
          <p:nvPr/>
        </p:nvSpPr>
        <p:spPr>
          <a:xfrm>
            <a:off x="2338288" y="1403251"/>
            <a:ext cx="1878707" cy="1534815"/>
          </a:xfrm>
          <a:prstGeom prst="roundRect">
            <a:avLst>
              <a:gd name="adj" fmla="val 1283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3185319" y="2055218"/>
            <a:ext cx="184646" cy="23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41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4348262" y="1534518"/>
            <a:ext cx="1727696" cy="21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User Interface Layer</a:t>
            </a:r>
            <a:endParaRPr lang="en-US" sz="1333" dirty="0"/>
          </a:p>
        </p:txBody>
      </p:sp>
      <p:sp>
        <p:nvSpPr>
          <p:cNvPr id="7" name="Text 5"/>
          <p:cNvSpPr/>
          <p:nvPr/>
        </p:nvSpPr>
        <p:spPr>
          <a:xfrm>
            <a:off x="4348262" y="1829197"/>
            <a:ext cx="2361009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Greeter iPad app (React PWA)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348262" y="2085082"/>
            <a:ext cx="2361009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Teller desktop interface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348262" y="2340967"/>
            <a:ext cx="2361009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Consultor extended session tools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348262" y="2596852"/>
            <a:ext cx="2361009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WebSocket updates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2403872" y="2930128"/>
            <a:ext cx="9262963" cy="9525"/>
          </a:xfrm>
          <a:prstGeom prst="roundRect">
            <a:avLst>
              <a:gd name="adj" fmla="val 2067880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Shape 10"/>
          <p:cNvSpPr/>
          <p:nvPr/>
        </p:nvSpPr>
        <p:spPr>
          <a:xfrm>
            <a:off x="1398885" y="3003649"/>
            <a:ext cx="3757513" cy="1534815"/>
          </a:xfrm>
          <a:prstGeom prst="roundRect">
            <a:avLst>
              <a:gd name="adj" fmla="val 1283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3" name="Text 11"/>
          <p:cNvSpPr/>
          <p:nvPr/>
        </p:nvSpPr>
        <p:spPr>
          <a:xfrm>
            <a:off x="3185319" y="3655616"/>
            <a:ext cx="184646" cy="23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41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417" dirty="0"/>
          </a:p>
        </p:txBody>
      </p:sp>
      <p:sp>
        <p:nvSpPr>
          <p:cNvPr id="14" name="Text 12"/>
          <p:cNvSpPr/>
          <p:nvPr/>
        </p:nvSpPr>
        <p:spPr>
          <a:xfrm>
            <a:off x="5287665" y="3134916"/>
            <a:ext cx="1727696" cy="21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Processing Layer</a:t>
            </a:r>
            <a:endParaRPr lang="en-US" sz="1333" dirty="0"/>
          </a:p>
        </p:txBody>
      </p:sp>
      <p:sp>
        <p:nvSpPr>
          <p:cNvPr id="15" name="Text 13"/>
          <p:cNvSpPr/>
          <p:nvPr/>
        </p:nvSpPr>
        <p:spPr>
          <a:xfrm>
            <a:off x="5287666" y="3429595"/>
            <a:ext cx="1848644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Node.js/Express backend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5287666" y="3685481"/>
            <a:ext cx="1848644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 database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5287666" y="3941366"/>
            <a:ext cx="1848644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management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5287666" y="4197251"/>
            <a:ext cx="1848644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Queue orchestration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4282678" y="4530527"/>
            <a:ext cx="7384157" cy="9525"/>
          </a:xfrm>
          <a:prstGeom prst="roundRect">
            <a:avLst>
              <a:gd name="adj" fmla="val 2067880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Shape 18"/>
          <p:cNvSpPr/>
          <p:nvPr/>
        </p:nvSpPr>
        <p:spPr>
          <a:xfrm>
            <a:off x="459582" y="4604048"/>
            <a:ext cx="5636419" cy="1534815"/>
          </a:xfrm>
          <a:prstGeom prst="roundRect">
            <a:avLst>
              <a:gd name="adj" fmla="val 1283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1" name="Text 19"/>
          <p:cNvSpPr/>
          <p:nvPr/>
        </p:nvSpPr>
        <p:spPr>
          <a:xfrm>
            <a:off x="3185419" y="5256014"/>
            <a:ext cx="184646" cy="23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417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417" dirty="0"/>
          </a:p>
        </p:txBody>
      </p:sp>
      <p:sp>
        <p:nvSpPr>
          <p:cNvPr id="22" name="Text 20"/>
          <p:cNvSpPr/>
          <p:nvPr/>
        </p:nvSpPr>
        <p:spPr>
          <a:xfrm>
            <a:off x="6227267" y="4735314"/>
            <a:ext cx="1727696" cy="21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AI Services Layer</a:t>
            </a:r>
            <a:endParaRPr lang="en-US" sz="1333" dirty="0"/>
          </a:p>
        </p:txBody>
      </p:sp>
      <p:sp>
        <p:nvSpPr>
          <p:cNvPr id="23" name="Text 21"/>
          <p:cNvSpPr/>
          <p:nvPr/>
        </p:nvSpPr>
        <p:spPr>
          <a:xfrm>
            <a:off x="6227267" y="5029993"/>
            <a:ext cx="3371850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Cloud Translation with AutoML (primary)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227267" y="5285879"/>
            <a:ext cx="3371850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 Whisper (audio processing)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6227267" y="5541764"/>
            <a:ext cx="3371850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Hume AI (emotion detection)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6227267" y="5797649"/>
            <a:ext cx="3371850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banking terminology models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459582" y="6286500"/>
            <a:ext cx="11272838" cy="2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Design Decision: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Standalone system - no complex banking system integration required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13F0EC4-2BBB-3A18-746A-45D5EA3436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18132" y="491629"/>
            <a:ext cx="7968457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Human-First, AI-Powered Service Flow</a:t>
            </a:r>
            <a:endParaRPr lang="en-US" sz="3625" dirty="0"/>
          </a:p>
        </p:txBody>
      </p:sp>
      <p:sp>
        <p:nvSpPr>
          <p:cNvPr id="3" name="Text 1"/>
          <p:cNvSpPr/>
          <p:nvPr/>
        </p:nvSpPr>
        <p:spPr>
          <a:xfrm>
            <a:off x="618133" y="1337569"/>
            <a:ext cx="2357338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Step-by-Step Process:</a:t>
            </a:r>
            <a:endParaRPr lang="en-US" sz="1792" dirty="0"/>
          </a:p>
        </p:txBody>
      </p:sp>
      <p:sp>
        <p:nvSpPr>
          <p:cNvPr id="4" name="Text 2"/>
          <p:cNvSpPr/>
          <p:nvPr/>
        </p:nvSpPr>
        <p:spPr>
          <a:xfrm>
            <a:off x="618133" y="1892895"/>
            <a:ext cx="176609" cy="220762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3" y="2174082"/>
            <a:ext cx="5389563" cy="190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8133" y="2300486"/>
            <a:ext cx="2555478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Welcome (0-30 seconds)</a:t>
            </a:r>
            <a:endParaRPr lang="en-US" sz="1792" dirty="0"/>
          </a:p>
        </p:txBody>
      </p:sp>
      <p:sp>
        <p:nvSpPr>
          <p:cNvPr id="7" name="Text 4"/>
          <p:cNvSpPr/>
          <p:nvPr/>
        </p:nvSpPr>
        <p:spPr>
          <a:xfrm>
            <a:off x="618133" y="2696865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Greeter identifies language need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618133" y="3041253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One-tap language selection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618133" y="3385642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begins listening</a:t>
            </a:r>
            <a:endParaRPr lang="en-US" sz="1375" dirty="0"/>
          </a:p>
        </p:txBody>
      </p:sp>
      <p:sp>
        <p:nvSpPr>
          <p:cNvPr id="10" name="Text 7"/>
          <p:cNvSpPr/>
          <p:nvPr/>
        </p:nvSpPr>
        <p:spPr>
          <a:xfrm>
            <a:off x="6184306" y="1892895"/>
            <a:ext cx="176609" cy="220762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375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305" y="2174082"/>
            <a:ext cx="5389563" cy="190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184305" y="2300486"/>
            <a:ext cx="2936181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 (30-90 seconds)</a:t>
            </a:r>
            <a:endParaRPr lang="en-US" sz="1792" dirty="0"/>
          </a:p>
        </p:txBody>
      </p:sp>
      <p:sp>
        <p:nvSpPr>
          <p:cNvPr id="13" name="Text 9"/>
          <p:cNvSpPr/>
          <p:nvPr/>
        </p:nvSpPr>
        <p:spPr>
          <a:xfrm>
            <a:off x="6184305" y="2696865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audio translation</a:t>
            </a:r>
            <a:endParaRPr lang="en-US" sz="1375" dirty="0"/>
          </a:p>
        </p:txBody>
      </p:sp>
      <p:sp>
        <p:nvSpPr>
          <p:cNvPr id="14" name="Text 10"/>
          <p:cNvSpPr/>
          <p:nvPr/>
        </p:nvSpPr>
        <p:spPr>
          <a:xfrm>
            <a:off x="6184305" y="3041253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categorizes service need</a:t>
            </a:r>
            <a:endParaRPr lang="en-US" sz="1375" dirty="0"/>
          </a:p>
        </p:txBody>
      </p:sp>
      <p:sp>
        <p:nvSpPr>
          <p:cNvPr id="15" name="Text 11"/>
          <p:cNvSpPr/>
          <p:nvPr/>
        </p:nvSpPr>
        <p:spPr>
          <a:xfrm>
            <a:off x="6184305" y="3385642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Emotion detection for urgency</a:t>
            </a:r>
            <a:endParaRPr lang="en-US" sz="1375" dirty="0"/>
          </a:p>
        </p:txBody>
      </p:sp>
      <p:sp>
        <p:nvSpPr>
          <p:cNvPr id="16" name="Text 12"/>
          <p:cNvSpPr/>
          <p:nvPr/>
        </p:nvSpPr>
        <p:spPr>
          <a:xfrm>
            <a:off x="618133" y="3977282"/>
            <a:ext cx="176609" cy="220762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375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3" y="4240808"/>
            <a:ext cx="5389563" cy="1905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18132" y="4384874"/>
            <a:ext cx="2430562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Route (90-120 seconds)</a:t>
            </a:r>
            <a:endParaRPr lang="en-US" sz="1792" dirty="0"/>
          </a:p>
        </p:txBody>
      </p:sp>
      <p:sp>
        <p:nvSpPr>
          <p:cNvPr id="19" name="Text 14"/>
          <p:cNvSpPr/>
          <p:nvPr/>
        </p:nvSpPr>
        <p:spPr>
          <a:xfrm>
            <a:off x="618133" y="4781253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recommends service type</a:t>
            </a:r>
            <a:endParaRPr lang="en-US" sz="1375" dirty="0"/>
          </a:p>
        </p:txBody>
      </p:sp>
      <p:sp>
        <p:nvSpPr>
          <p:cNvPr id="20" name="Text 15"/>
          <p:cNvSpPr/>
          <p:nvPr/>
        </p:nvSpPr>
        <p:spPr>
          <a:xfrm>
            <a:off x="618133" y="5125641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Greeter assigns to appropriate queue</a:t>
            </a:r>
            <a:endParaRPr lang="en-US" sz="1375" dirty="0"/>
          </a:p>
        </p:txBody>
      </p:sp>
      <p:sp>
        <p:nvSpPr>
          <p:cNvPr id="21" name="Text 16"/>
          <p:cNvSpPr/>
          <p:nvPr/>
        </p:nvSpPr>
        <p:spPr>
          <a:xfrm>
            <a:off x="618133" y="5470029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 captured automatically</a:t>
            </a:r>
            <a:endParaRPr lang="en-US" sz="1375" dirty="0"/>
          </a:p>
        </p:txBody>
      </p:sp>
      <p:sp>
        <p:nvSpPr>
          <p:cNvPr id="22" name="Text 17"/>
          <p:cNvSpPr/>
          <p:nvPr/>
        </p:nvSpPr>
        <p:spPr>
          <a:xfrm>
            <a:off x="6184306" y="3977282"/>
            <a:ext cx="176609" cy="220762"/>
          </a:xfrm>
          <a:prstGeom prst="rect">
            <a:avLst/>
          </a:prstGeom>
          <a:solidFill>
            <a:srgbClr val="D4E9F7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375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305" y="4240808"/>
            <a:ext cx="5389563" cy="1905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184305" y="4384874"/>
            <a:ext cx="2324001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Handoff (Seamless)</a:t>
            </a:r>
            <a:endParaRPr lang="en-US" sz="1792" dirty="0"/>
          </a:p>
        </p:txBody>
      </p:sp>
      <p:sp>
        <p:nvSpPr>
          <p:cNvPr id="25" name="Text 19"/>
          <p:cNvSpPr/>
          <p:nvPr/>
        </p:nvSpPr>
        <p:spPr>
          <a:xfrm>
            <a:off x="6184305" y="4781253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context transferred to banker</a:t>
            </a:r>
            <a:endParaRPr lang="en-US" sz="1375" dirty="0"/>
          </a:p>
        </p:txBody>
      </p:sp>
      <p:sp>
        <p:nvSpPr>
          <p:cNvPr id="26" name="Text 20"/>
          <p:cNvSpPr/>
          <p:nvPr/>
        </p:nvSpPr>
        <p:spPr>
          <a:xfrm>
            <a:off x="6184305" y="5125641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Translation continues throughout service</a:t>
            </a:r>
            <a:endParaRPr lang="en-US" sz="1375" dirty="0"/>
          </a:p>
        </p:txBody>
      </p:sp>
      <p:sp>
        <p:nvSpPr>
          <p:cNvPr id="27" name="Text 21"/>
          <p:cNvSpPr/>
          <p:nvPr/>
        </p:nvSpPr>
        <p:spPr>
          <a:xfrm>
            <a:off x="6184305" y="5470029"/>
            <a:ext cx="5389563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08"/>
              </a:lnSpc>
              <a:buSzPct val="100000"/>
              <a:buChar char="•"/>
            </a:pP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summary in customer's language</a:t>
            </a:r>
            <a:endParaRPr lang="en-US" sz="1375" dirty="0"/>
          </a:p>
        </p:txBody>
      </p:sp>
      <p:sp>
        <p:nvSpPr>
          <p:cNvPr id="28" name="Text 22"/>
          <p:cNvSpPr/>
          <p:nvPr/>
        </p:nvSpPr>
        <p:spPr>
          <a:xfrm>
            <a:off x="618133" y="6083697"/>
            <a:ext cx="10955734" cy="28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 Metric:</a:t>
            </a:r>
            <a:r>
              <a:rPr lang="en-US" sz="13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&lt;2 minute average greeter interaction</a:t>
            </a:r>
            <a:endParaRPr lang="en-US" sz="13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7634D3C-8BD4-CF75-01A1-C8E170797A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1924" y="952401"/>
            <a:ext cx="7831435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Built for Success: Feasibility Analysis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199757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Feasibility: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5" y="2474913"/>
            <a:ext cx="334972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Proven Technologies: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Google Cloud Translation API (99.9% uptime), React, Node.js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5" y="3404791"/>
            <a:ext cx="334972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Architecture: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No complex integrations, standalone operation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5" y="4334669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Managed Services: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Cloud-based APIs reduce maintenance burden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5" y="4975622"/>
            <a:ext cx="334972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Progressive Development: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4-month phased approach with clear milestones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4428530" y="1997571"/>
            <a:ext cx="2425502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Operational Feasibility: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4428530" y="2474913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Training: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&lt;2 hours per staff member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4428530" y="3115866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Device Compatibility: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Works on existing iPads and desktops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4428530" y="3756819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Gradual Rollout: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Pilot at one branch, then expand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8224044" y="199757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Feasibility: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8224044" y="2474913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Initial Investment: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$40-50K total (vs. $200K+ for enterprise solutions)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8224044" y="3404791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Predictable Costs: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$575-775/month operational expenses</a:t>
            </a:r>
            <a:endParaRPr lang="en-US" sz="1417" dirty="0"/>
          </a:p>
        </p:txBody>
      </p:sp>
      <p:sp>
        <p:nvSpPr>
          <p:cNvPr id="16" name="Text 14"/>
          <p:cNvSpPr/>
          <p:nvPr/>
        </p:nvSpPr>
        <p:spPr>
          <a:xfrm>
            <a:off x="8224044" y="4045744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Quick ROI: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Break-even at 50 new members ($10K average deposits)</a:t>
            </a:r>
            <a:endParaRPr lang="en-US" sz="141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2721886-409B-E20C-279A-540AF3B682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1924" y="807939"/>
            <a:ext cx="8114010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Built to Last: Long-Term Sustainability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4" y="1853109"/>
            <a:ext cx="2581275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Sustainability: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5" y="2330450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Cloud-Native: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Automatic scaling, no hardware maintenance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5" y="2971403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API-Based: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Updates handled by service providers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5" y="3612357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Codebase: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Maintainable by junior developers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5" y="4253309"/>
            <a:ext cx="3349724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Complete handoff package for cPort IT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4428530" y="1853109"/>
            <a:ext cx="279390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Operational Sustainability: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4428530" y="2330450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Validation: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Ongoing partnerships ensure cultural accuracy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4428530" y="3260328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Adoption: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Designed with staff input, addresses real pain points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4428530" y="4190207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Monitoring: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Built-in analytics for continuous improvement</a:t>
            </a:r>
            <a:endParaRPr lang="en-US" sz="1417" dirty="0"/>
          </a:p>
        </p:txBody>
      </p:sp>
      <p:sp>
        <p:nvSpPr>
          <p:cNvPr id="12" name="Text 10"/>
          <p:cNvSpPr/>
          <p:nvPr/>
        </p:nvSpPr>
        <p:spPr>
          <a:xfrm>
            <a:off x="4428530" y="5120084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Backups: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Daily backups, disaster recovery built-in</a:t>
            </a:r>
            <a:endParaRPr lang="en-US" sz="1417" dirty="0"/>
          </a:p>
        </p:txBody>
      </p:sp>
      <p:sp>
        <p:nvSpPr>
          <p:cNvPr id="13" name="Text 11"/>
          <p:cNvSpPr/>
          <p:nvPr/>
        </p:nvSpPr>
        <p:spPr>
          <a:xfrm>
            <a:off x="8224044" y="1853109"/>
            <a:ext cx="252333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Sustainability: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8224044" y="233045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Usage-Based Pricing: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Costs scale with actual usage</a:t>
            </a:r>
            <a:endParaRPr lang="en-US" sz="1417" dirty="0"/>
          </a:p>
        </p:txBody>
      </p:sp>
      <p:sp>
        <p:nvSpPr>
          <p:cNvPr id="15" name="Text 13"/>
          <p:cNvSpPr/>
          <p:nvPr/>
        </p:nvSpPr>
        <p:spPr>
          <a:xfrm>
            <a:off x="8224044" y="2971403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Generation: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Enables new member acquisition</a:t>
            </a:r>
            <a:endParaRPr lang="en-US" sz="1417" dirty="0"/>
          </a:p>
        </p:txBody>
      </p:sp>
      <p:sp>
        <p:nvSpPr>
          <p:cNvPr id="16" name="Text 14"/>
          <p:cNvSpPr/>
          <p:nvPr/>
        </p:nvSpPr>
        <p:spPr>
          <a:xfrm>
            <a:off x="8224044" y="3612357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Grant Eligibility: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Qualifies for financial inclusion grants</a:t>
            </a:r>
            <a:endParaRPr lang="en-US" sz="141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2207</Words>
  <Application>Microsoft Macintosh PowerPoint</Application>
  <PresentationFormat>Widescreen</PresentationFormat>
  <Paragraphs>428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Barlow Bold</vt:lpstr>
      <vt:lpstr>Barlow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TRANSLATION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Yueheng Yuan</dc:creator>
  <cp:lastModifiedBy>Microsoft Office User</cp:lastModifiedBy>
  <cp:revision>16</cp:revision>
  <dcterms:created xsi:type="dcterms:W3CDTF">2025-08-25T17:12:35Z</dcterms:created>
  <dcterms:modified xsi:type="dcterms:W3CDTF">2025-08-27T10:23:16Z</dcterms:modified>
</cp:coreProperties>
</file>